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7" r:id="rId5"/>
    <p:sldId id="273" r:id="rId6"/>
    <p:sldId id="264" r:id="rId7"/>
    <p:sldId id="274" r:id="rId8"/>
    <p:sldId id="275" r:id="rId9"/>
    <p:sldId id="276" r:id="rId10"/>
    <p:sldId id="277" r:id="rId11"/>
    <p:sldId id="278" r:id="rId12"/>
    <p:sldId id="282" r:id="rId13"/>
    <p:sldId id="280" r:id="rId14"/>
    <p:sldId id="281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194"/>
    <a:srgbClr val="A89796"/>
    <a:srgbClr val="006595"/>
    <a:srgbClr val="006596"/>
    <a:srgbClr val="396CAB"/>
    <a:srgbClr val="F78F22"/>
    <a:srgbClr val="767576"/>
    <a:srgbClr val="629540"/>
    <a:srgbClr val="43697D"/>
    <a:srgbClr val="CD5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4A1F0-8EA4-4250-9907-D06E7FE13158}" v="37" dt="2020-05-06T19:46:51.954"/>
    <p1510:client id="{4BB96AD8-76B4-0256-04B7-95105DBE095A}" v="36" dt="2020-05-27T19:56:56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05" autoAdjust="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B4AD2-79EB-4E58-9F99-D2DDAD158BD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37AAB6-174E-45EB-9811-D46669194BE0}">
      <dgm:prSet phldrT="[Text]"/>
      <dgm:spPr>
        <a:solidFill>
          <a:srgbClr val="006595"/>
        </a:solidFill>
      </dgm:spPr>
      <dgm:t>
        <a:bodyPr/>
        <a:lstStyle/>
        <a:p>
          <a:r>
            <a:rPr lang="en-US" dirty="0"/>
            <a:t>ENERCON</a:t>
          </a:r>
        </a:p>
      </dgm:t>
    </dgm:pt>
    <dgm:pt modelId="{BA8AFCC5-28B9-40E6-B1CD-95AC0E1C16AC}" type="parTrans" cxnId="{908CBF74-3AC8-4424-9142-01139A2C33CE}">
      <dgm:prSet/>
      <dgm:spPr/>
      <dgm:t>
        <a:bodyPr/>
        <a:lstStyle/>
        <a:p>
          <a:endParaRPr lang="en-US"/>
        </a:p>
      </dgm:t>
    </dgm:pt>
    <dgm:pt modelId="{7180986A-4DFF-46F9-A311-5BFFEA0F704D}" type="sibTrans" cxnId="{908CBF74-3AC8-4424-9142-01139A2C33CE}">
      <dgm:prSet/>
      <dgm:spPr/>
      <dgm:t>
        <a:bodyPr/>
        <a:lstStyle/>
        <a:p>
          <a:endParaRPr lang="en-US"/>
        </a:p>
      </dgm:t>
    </dgm:pt>
    <dgm:pt modelId="{D44CD034-0B68-4878-90FC-B80E5443917A}">
      <dgm:prSet phldrT="[Text]"/>
      <dgm:spPr>
        <a:solidFill>
          <a:srgbClr val="006595"/>
        </a:solidFill>
      </dgm:spPr>
      <dgm:t>
        <a:bodyPr/>
        <a:lstStyle/>
        <a:p>
          <a:r>
            <a:rPr lang="en-US" dirty="0"/>
            <a:t>NSG</a:t>
          </a:r>
        </a:p>
      </dgm:t>
    </dgm:pt>
    <dgm:pt modelId="{22B0D65C-EA54-4FD8-B121-9731AEEDAFF8}" type="parTrans" cxnId="{3ED053A0-7DCD-4288-ACD0-8499DB713F9D}">
      <dgm:prSet/>
      <dgm:spPr/>
      <dgm:t>
        <a:bodyPr/>
        <a:lstStyle/>
        <a:p>
          <a:endParaRPr lang="en-US"/>
        </a:p>
      </dgm:t>
    </dgm:pt>
    <dgm:pt modelId="{FC7EBE40-9EAF-47C1-9CA3-115E96E7CFB7}" type="sibTrans" cxnId="{3ED053A0-7DCD-4288-ACD0-8499DB713F9D}">
      <dgm:prSet/>
      <dgm:spPr/>
      <dgm:t>
        <a:bodyPr/>
        <a:lstStyle/>
        <a:p>
          <a:endParaRPr lang="en-US"/>
        </a:p>
      </dgm:t>
    </dgm:pt>
    <dgm:pt modelId="{98CCDF45-3065-4531-A8E1-350DA5A0BEB1}">
      <dgm:prSet phldrT="[Text]"/>
      <dgm:spPr>
        <a:solidFill>
          <a:srgbClr val="006596"/>
        </a:solidFill>
      </dgm:spPr>
      <dgm:t>
        <a:bodyPr/>
        <a:lstStyle/>
        <a:p>
          <a:r>
            <a:rPr lang="en-US" dirty="0"/>
            <a:t>EG</a:t>
          </a:r>
        </a:p>
      </dgm:t>
    </dgm:pt>
    <dgm:pt modelId="{73F364A5-60A8-419B-80B6-016913BA1580}" type="parTrans" cxnId="{5F3A293A-7C03-4B30-BA26-11D8DD0CC668}">
      <dgm:prSet/>
      <dgm:spPr/>
      <dgm:t>
        <a:bodyPr/>
        <a:lstStyle/>
        <a:p>
          <a:endParaRPr lang="en-US"/>
        </a:p>
      </dgm:t>
    </dgm:pt>
    <dgm:pt modelId="{0AAA84F2-E9C8-4550-9E72-036F5E74C21B}" type="sibTrans" cxnId="{5F3A293A-7C03-4B30-BA26-11D8DD0CC668}">
      <dgm:prSet/>
      <dgm:spPr/>
      <dgm:t>
        <a:bodyPr/>
        <a:lstStyle/>
        <a:p>
          <a:endParaRPr lang="en-US"/>
        </a:p>
      </dgm:t>
    </dgm:pt>
    <dgm:pt modelId="{CF1AE57B-F907-4CB8-996E-CFC870DAC7F4}">
      <dgm:prSet phldrT="[Text]"/>
      <dgm:spPr>
        <a:solidFill>
          <a:srgbClr val="006595"/>
        </a:solidFill>
      </dgm:spPr>
      <dgm:t>
        <a:bodyPr/>
        <a:lstStyle/>
        <a:p>
          <a:r>
            <a:rPr lang="en-US" dirty="0"/>
            <a:t>ESG</a:t>
          </a:r>
        </a:p>
      </dgm:t>
    </dgm:pt>
    <dgm:pt modelId="{65282EF1-9CD5-49FA-A148-2AE36B0D6959}" type="parTrans" cxnId="{D056C28B-C8F9-4040-B8DF-0BECD2EBC52D}">
      <dgm:prSet/>
      <dgm:spPr/>
      <dgm:t>
        <a:bodyPr/>
        <a:lstStyle/>
        <a:p>
          <a:endParaRPr lang="en-US"/>
        </a:p>
      </dgm:t>
    </dgm:pt>
    <dgm:pt modelId="{F257E0EA-CA2C-4B8C-BDE2-9376832C71DC}" type="sibTrans" cxnId="{D056C28B-C8F9-4040-B8DF-0BECD2EBC52D}">
      <dgm:prSet/>
      <dgm:spPr/>
      <dgm:t>
        <a:bodyPr/>
        <a:lstStyle/>
        <a:p>
          <a:endParaRPr lang="en-US"/>
        </a:p>
      </dgm:t>
    </dgm:pt>
    <dgm:pt modelId="{B8BCEC60-CE9E-405C-A9B8-D8437A994F27}" type="pres">
      <dgm:prSet presAssocID="{B80B4AD2-79EB-4E58-9F99-D2DDAD158B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20B6F5-B011-459B-B210-3344B3C6B403}" type="pres">
      <dgm:prSet presAssocID="{1537AAB6-174E-45EB-9811-D46669194BE0}" presName="hierRoot1" presStyleCnt="0">
        <dgm:presLayoutVars>
          <dgm:hierBranch val="init"/>
        </dgm:presLayoutVars>
      </dgm:prSet>
      <dgm:spPr/>
    </dgm:pt>
    <dgm:pt modelId="{63FB4A24-EEEB-4646-8E77-6133EEA64B3C}" type="pres">
      <dgm:prSet presAssocID="{1537AAB6-174E-45EB-9811-D46669194BE0}" presName="rootComposite1" presStyleCnt="0"/>
      <dgm:spPr/>
    </dgm:pt>
    <dgm:pt modelId="{23B2AC3A-2BDF-4376-A737-064367C44D33}" type="pres">
      <dgm:prSet presAssocID="{1537AAB6-174E-45EB-9811-D46669194BE0}" presName="rootText1" presStyleLbl="node0" presStyleIdx="0" presStyleCnt="1" custScaleX="123796">
        <dgm:presLayoutVars>
          <dgm:chPref val="3"/>
        </dgm:presLayoutVars>
      </dgm:prSet>
      <dgm:spPr/>
    </dgm:pt>
    <dgm:pt modelId="{70B41C6C-9F01-4F02-9633-F4E966FCEE20}" type="pres">
      <dgm:prSet presAssocID="{1537AAB6-174E-45EB-9811-D46669194BE0}" presName="rootConnector1" presStyleLbl="node1" presStyleIdx="0" presStyleCnt="0"/>
      <dgm:spPr/>
    </dgm:pt>
    <dgm:pt modelId="{C3E41708-8521-4FB5-A42C-A3F8BCDC120B}" type="pres">
      <dgm:prSet presAssocID="{1537AAB6-174E-45EB-9811-D46669194BE0}" presName="hierChild2" presStyleCnt="0"/>
      <dgm:spPr/>
    </dgm:pt>
    <dgm:pt modelId="{E9BB8217-8480-445F-BCD1-D2A2019C700C}" type="pres">
      <dgm:prSet presAssocID="{22B0D65C-EA54-4FD8-B121-9731AEEDAFF8}" presName="Name37" presStyleLbl="parChTrans1D2" presStyleIdx="0" presStyleCnt="3"/>
      <dgm:spPr/>
    </dgm:pt>
    <dgm:pt modelId="{3570BAFA-0A7E-41E7-A790-D231C3E0341E}" type="pres">
      <dgm:prSet presAssocID="{D44CD034-0B68-4878-90FC-B80E5443917A}" presName="hierRoot2" presStyleCnt="0">
        <dgm:presLayoutVars>
          <dgm:hierBranch val="init"/>
        </dgm:presLayoutVars>
      </dgm:prSet>
      <dgm:spPr/>
    </dgm:pt>
    <dgm:pt modelId="{6B0AF031-D958-46DB-91B6-05CD18204EA2}" type="pres">
      <dgm:prSet presAssocID="{D44CD034-0B68-4878-90FC-B80E5443917A}" presName="rootComposite" presStyleCnt="0"/>
      <dgm:spPr/>
    </dgm:pt>
    <dgm:pt modelId="{ED0EDB04-387A-4F79-A1A4-0563F3A6D3E8}" type="pres">
      <dgm:prSet presAssocID="{D44CD034-0B68-4878-90FC-B80E5443917A}" presName="rootText" presStyleLbl="node2" presStyleIdx="0" presStyleCnt="3">
        <dgm:presLayoutVars>
          <dgm:chPref val="3"/>
        </dgm:presLayoutVars>
      </dgm:prSet>
      <dgm:spPr/>
    </dgm:pt>
    <dgm:pt modelId="{CC1E2443-FB81-43B3-9269-6D8CE9E5C9B4}" type="pres">
      <dgm:prSet presAssocID="{D44CD034-0B68-4878-90FC-B80E5443917A}" presName="rootConnector" presStyleLbl="node2" presStyleIdx="0" presStyleCnt="3"/>
      <dgm:spPr/>
    </dgm:pt>
    <dgm:pt modelId="{2033E974-DFD8-443F-A231-A69840ECBA2D}" type="pres">
      <dgm:prSet presAssocID="{D44CD034-0B68-4878-90FC-B80E5443917A}" presName="hierChild4" presStyleCnt="0"/>
      <dgm:spPr/>
    </dgm:pt>
    <dgm:pt modelId="{960CE755-082C-45BA-B7AE-0EDE1587FE64}" type="pres">
      <dgm:prSet presAssocID="{D44CD034-0B68-4878-90FC-B80E5443917A}" presName="hierChild5" presStyleCnt="0"/>
      <dgm:spPr/>
    </dgm:pt>
    <dgm:pt modelId="{A5786609-7FF1-491B-88CD-288DBAAF6485}" type="pres">
      <dgm:prSet presAssocID="{73F364A5-60A8-419B-80B6-016913BA1580}" presName="Name37" presStyleLbl="parChTrans1D2" presStyleIdx="1" presStyleCnt="3"/>
      <dgm:spPr/>
    </dgm:pt>
    <dgm:pt modelId="{803F1F12-B955-450C-97A0-8A1E54B9800C}" type="pres">
      <dgm:prSet presAssocID="{98CCDF45-3065-4531-A8E1-350DA5A0BEB1}" presName="hierRoot2" presStyleCnt="0">
        <dgm:presLayoutVars>
          <dgm:hierBranch val="init"/>
        </dgm:presLayoutVars>
      </dgm:prSet>
      <dgm:spPr/>
    </dgm:pt>
    <dgm:pt modelId="{04F31BA9-3CB1-4C89-B8FB-B0A73C40FFBF}" type="pres">
      <dgm:prSet presAssocID="{98CCDF45-3065-4531-A8E1-350DA5A0BEB1}" presName="rootComposite" presStyleCnt="0"/>
      <dgm:spPr/>
    </dgm:pt>
    <dgm:pt modelId="{D81949C1-B3C6-4618-92A6-6CE0A3B4C38F}" type="pres">
      <dgm:prSet presAssocID="{98CCDF45-3065-4531-A8E1-350DA5A0BEB1}" presName="rootText" presStyleLbl="node2" presStyleIdx="1" presStyleCnt="3">
        <dgm:presLayoutVars>
          <dgm:chPref val="3"/>
        </dgm:presLayoutVars>
      </dgm:prSet>
      <dgm:spPr/>
    </dgm:pt>
    <dgm:pt modelId="{803C6ECB-B564-41CB-BB89-93AA6A75ACB5}" type="pres">
      <dgm:prSet presAssocID="{98CCDF45-3065-4531-A8E1-350DA5A0BEB1}" presName="rootConnector" presStyleLbl="node2" presStyleIdx="1" presStyleCnt="3"/>
      <dgm:spPr/>
    </dgm:pt>
    <dgm:pt modelId="{436F5101-A77E-4D7E-B8F9-037A2F3E6109}" type="pres">
      <dgm:prSet presAssocID="{98CCDF45-3065-4531-A8E1-350DA5A0BEB1}" presName="hierChild4" presStyleCnt="0"/>
      <dgm:spPr/>
    </dgm:pt>
    <dgm:pt modelId="{BF23E085-B5AF-4081-B232-76E4509A5187}" type="pres">
      <dgm:prSet presAssocID="{98CCDF45-3065-4531-A8E1-350DA5A0BEB1}" presName="hierChild5" presStyleCnt="0"/>
      <dgm:spPr/>
    </dgm:pt>
    <dgm:pt modelId="{CAECEB1D-282E-4105-9274-A74E469D6190}" type="pres">
      <dgm:prSet presAssocID="{65282EF1-9CD5-49FA-A148-2AE36B0D6959}" presName="Name37" presStyleLbl="parChTrans1D2" presStyleIdx="2" presStyleCnt="3"/>
      <dgm:spPr/>
    </dgm:pt>
    <dgm:pt modelId="{E859D2DB-A23F-4C29-A1B1-74717E10CEBE}" type="pres">
      <dgm:prSet presAssocID="{CF1AE57B-F907-4CB8-996E-CFC870DAC7F4}" presName="hierRoot2" presStyleCnt="0">
        <dgm:presLayoutVars>
          <dgm:hierBranch val="init"/>
        </dgm:presLayoutVars>
      </dgm:prSet>
      <dgm:spPr/>
    </dgm:pt>
    <dgm:pt modelId="{F5801735-A0B4-4C97-9570-E4AFFE4AF37A}" type="pres">
      <dgm:prSet presAssocID="{CF1AE57B-F907-4CB8-996E-CFC870DAC7F4}" presName="rootComposite" presStyleCnt="0"/>
      <dgm:spPr/>
    </dgm:pt>
    <dgm:pt modelId="{984F8B74-08CA-40AC-85C1-4C53DC1E1CAA}" type="pres">
      <dgm:prSet presAssocID="{CF1AE57B-F907-4CB8-996E-CFC870DAC7F4}" presName="rootText" presStyleLbl="node2" presStyleIdx="2" presStyleCnt="3">
        <dgm:presLayoutVars>
          <dgm:chPref val="3"/>
        </dgm:presLayoutVars>
      </dgm:prSet>
      <dgm:spPr/>
    </dgm:pt>
    <dgm:pt modelId="{3C449B36-A379-45C1-857A-C0A98B8B183A}" type="pres">
      <dgm:prSet presAssocID="{CF1AE57B-F907-4CB8-996E-CFC870DAC7F4}" presName="rootConnector" presStyleLbl="node2" presStyleIdx="2" presStyleCnt="3"/>
      <dgm:spPr/>
    </dgm:pt>
    <dgm:pt modelId="{78729896-04D1-4C8E-A074-299C419AC375}" type="pres">
      <dgm:prSet presAssocID="{CF1AE57B-F907-4CB8-996E-CFC870DAC7F4}" presName="hierChild4" presStyleCnt="0"/>
      <dgm:spPr/>
    </dgm:pt>
    <dgm:pt modelId="{8D01A986-962F-4265-B3F0-D1EBB52D1826}" type="pres">
      <dgm:prSet presAssocID="{CF1AE57B-F907-4CB8-996E-CFC870DAC7F4}" presName="hierChild5" presStyleCnt="0"/>
      <dgm:spPr/>
    </dgm:pt>
    <dgm:pt modelId="{25E7AF24-C48E-4957-8C29-A5D602DEB9D9}" type="pres">
      <dgm:prSet presAssocID="{1537AAB6-174E-45EB-9811-D46669194BE0}" presName="hierChild3" presStyleCnt="0"/>
      <dgm:spPr/>
    </dgm:pt>
  </dgm:ptLst>
  <dgm:cxnLst>
    <dgm:cxn modelId="{B3C4C30E-4C3B-401F-A904-9F0E2A5064D3}" type="presOf" srcId="{D44CD034-0B68-4878-90FC-B80E5443917A}" destId="{CC1E2443-FB81-43B3-9269-6D8CE9E5C9B4}" srcOrd="1" destOrd="0" presId="urn:microsoft.com/office/officeart/2005/8/layout/orgChart1"/>
    <dgm:cxn modelId="{00D04E1A-E053-4CF9-BCB3-F414AD288C53}" type="presOf" srcId="{1537AAB6-174E-45EB-9811-D46669194BE0}" destId="{70B41C6C-9F01-4F02-9633-F4E966FCEE20}" srcOrd="1" destOrd="0" presId="urn:microsoft.com/office/officeart/2005/8/layout/orgChart1"/>
    <dgm:cxn modelId="{C20DA026-5623-44C5-AD5B-63A4224BDBE6}" type="presOf" srcId="{73F364A5-60A8-419B-80B6-016913BA1580}" destId="{A5786609-7FF1-491B-88CD-288DBAAF6485}" srcOrd="0" destOrd="0" presId="urn:microsoft.com/office/officeart/2005/8/layout/orgChart1"/>
    <dgm:cxn modelId="{5F3A293A-7C03-4B30-BA26-11D8DD0CC668}" srcId="{1537AAB6-174E-45EB-9811-D46669194BE0}" destId="{98CCDF45-3065-4531-A8E1-350DA5A0BEB1}" srcOrd="1" destOrd="0" parTransId="{73F364A5-60A8-419B-80B6-016913BA1580}" sibTransId="{0AAA84F2-E9C8-4550-9E72-036F5E74C21B}"/>
    <dgm:cxn modelId="{58EC4F5B-B12C-4EC5-9468-270083BF6EF2}" type="presOf" srcId="{CF1AE57B-F907-4CB8-996E-CFC870DAC7F4}" destId="{984F8B74-08CA-40AC-85C1-4C53DC1E1CAA}" srcOrd="0" destOrd="0" presId="urn:microsoft.com/office/officeart/2005/8/layout/orgChart1"/>
    <dgm:cxn modelId="{377D7D62-33D9-4BF7-B9F3-8FA96A6312D8}" type="presOf" srcId="{98CCDF45-3065-4531-A8E1-350DA5A0BEB1}" destId="{D81949C1-B3C6-4618-92A6-6CE0A3B4C38F}" srcOrd="0" destOrd="0" presId="urn:microsoft.com/office/officeart/2005/8/layout/orgChart1"/>
    <dgm:cxn modelId="{9E4C0553-5403-4693-B127-DDA9AC8E1490}" type="presOf" srcId="{65282EF1-9CD5-49FA-A148-2AE36B0D6959}" destId="{CAECEB1D-282E-4105-9274-A74E469D6190}" srcOrd="0" destOrd="0" presId="urn:microsoft.com/office/officeart/2005/8/layout/orgChart1"/>
    <dgm:cxn modelId="{908CBF74-3AC8-4424-9142-01139A2C33CE}" srcId="{B80B4AD2-79EB-4E58-9F99-D2DDAD158BD2}" destId="{1537AAB6-174E-45EB-9811-D46669194BE0}" srcOrd="0" destOrd="0" parTransId="{BA8AFCC5-28B9-40E6-B1CD-95AC0E1C16AC}" sibTransId="{7180986A-4DFF-46F9-A311-5BFFEA0F704D}"/>
    <dgm:cxn modelId="{3F6D9F79-179E-4AA3-8836-5B2834C26AC6}" type="presOf" srcId="{CF1AE57B-F907-4CB8-996E-CFC870DAC7F4}" destId="{3C449B36-A379-45C1-857A-C0A98B8B183A}" srcOrd="1" destOrd="0" presId="urn:microsoft.com/office/officeart/2005/8/layout/orgChart1"/>
    <dgm:cxn modelId="{3D81C77D-2D2C-4A8C-859E-596A34A7CEDD}" type="presOf" srcId="{1537AAB6-174E-45EB-9811-D46669194BE0}" destId="{23B2AC3A-2BDF-4376-A737-064367C44D33}" srcOrd="0" destOrd="0" presId="urn:microsoft.com/office/officeart/2005/8/layout/orgChart1"/>
    <dgm:cxn modelId="{D056C28B-C8F9-4040-B8DF-0BECD2EBC52D}" srcId="{1537AAB6-174E-45EB-9811-D46669194BE0}" destId="{CF1AE57B-F907-4CB8-996E-CFC870DAC7F4}" srcOrd="2" destOrd="0" parTransId="{65282EF1-9CD5-49FA-A148-2AE36B0D6959}" sibTransId="{F257E0EA-CA2C-4B8C-BDE2-9376832C71DC}"/>
    <dgm:cxn modelId="{3ED053A0-7DCD-4288-ACD0-8499DB713F9D}" srcId="{1537AAB6-174E-45EB-9811-D46669194BE0}" destId="{D44CD034-0B68-4878-90FC-B80E5443917A}" srcOrd="0" destOrd="0" parTransId="{22B0D65C-EA54-4FD8-B121-9731AEEDAFF8}" sibTransId="{FC7EBE40-9EAF-47C1-9CA3-115E96E7CFB7}"/>
    <dgm:cxn modelId="{4CF108D2-3ED5-4D33-BA68-232BE8A25455}" type="presOf" srcId="{D44CD034-0B68-4878-90FC-B80E5443917A}" destId="{ED0EDB04-387A-4F79-A1A4-0563F3A6D3E8}" srcOrd="0" destOrd="0" presId="urn:microsoft.com/office/officeart/2005/8/layout/orgChart1"/>
    <dgm:cxn modelId="{6AB4A3DB-D342-4F39-AB22-AF33220FB461}" type="presOf" srcId="{98CCDF45-3065-4531-A8E1-350DA5A0BEB1}" destId="{803C6ECB-B564-41CB-BB89-93AA6A75ACB5}" srcOrd="1" destOrd="0" presId="urn:microsoft.com/office/officeart/2005/8/layout/orgChart1"/>
    <dgm:cxn modelId="{54D60CE7-9DD2-4494-9ECB-765D3E3FAE15}" type="presOf" srcId="{22B0D65C-EA54-4FD8-B121-9731AEEDAFF8}" destId="{E9BB8217-8480-445F-BCD1-D2A2019C700C}" srcOrd="0" destOrd="0" presId="urn:microsoft.com/office/officeart/2005/8/layout/orgChart1"/>
    <dgm:cxn modelId="{C5E3E8E9-8460-40B9-BC2A-CAE4DE1B2485}" type="presOf" srcId="{B80B4AD2-79EB-4E58-9F99-D2DDAD158BD2}" destId="{B8BCEC60-CE9E-405C-A9B8-D8437A994F27}" srcOrd="0" destOrd="0" presId="urn:microsoft.com/office/officeart/2005/8/layout/orgChart1"/>
    <dgm:cxn modelId="{4804DD8C-417E-4D99-BDB9-B3BD6B70BE75}" type="presParOf" srcId="{B8BCEC60-CE9E-405C-A9B8-D8437A994F27}" destId="{6B20B6F5-B011-459B-B210-3344B3C6B403}" srcOrd="0" destOrd="0" presId="urn:microsoft.com/office/officeart/2005/8/layout/orgChart1"/>
    <dgm:cxn modelId="{A60F70B8-1D18-4B4B-9782-4C7C78CFD275}" type="presParOf" srcId="{6B20B6F5-B011-459B-B210-3344B3C6B403}" destId="{63FB4A24-EEEB-4646-8E77-6133EEA64B3C}" srcOrd="0" destOrd="0" presId="urn:microsoft.com/office/officeart/2005/8/layout/orgChart1"/>
    <dgm:cxn modelId="{3B85ADF4-7A4A-4DDD-84D3-D6B23FBB4109}" type="presParOf" srcId="{63FB4A24-EEEB-4646-8E77-6133EEA64B3C}" destId="{23B2AC3A-2BDF-4376-A737-064367C44D33}" srcOrd="0" destOrd="0" presId="urn:microsoft.com/office/officeart/2005/8/layout/orgChart1"/>
    <dgm:cxn modelId="{B5F5A959-9E20-4B75-8FEF-8235C647F450}" type="presParOf" srcId="{63FB4A24-EEEB-4646-8E77-6133EEA64B3C}" destId="{70B41C6C-9F01-4F02-9633-F4E966FCEE20}" srcOrd="1" destOrd="0" presId="urn:microsoft.com/office/officeart/2005/8/layout/orgChart1"/>
    <dgm:cxn modelId="{1BCCB181-BDD7-40C1-8715-F4E5A34B06EA}" type="presParOf" srcId="{6B20B6F5-B011-459B-B210-3344B3C6B403}" destId="{C3E41708-8521-4FB5-A42C-A3F8BCDC120B}" srcOrd="1" destOrd="0" presId="urn:microsoft.com/office/officeart/2005/8/layout/orgChart1"/>
    <dgm:cxn modelId="{9C267E24-1014-4939-AE4C-14E39966AFC4}" type="presParOf" srcId="{C3E41708-8521-4FB5-A42C-A3F8BCDC120B}" destId="{E9BB8217-8480-445F-BCD1-D2A2019C700C}" srcOrd="0" destOrd="0" presId="urn:microsoft.com/office/officeart/2005/8/layout/orgChart1"/>
    <dgm:cxn modelId="{C45CBFDF-7E82-4E6D-A41E-636160819C0C}" type="presParOf" srcId="{C3E41708-8521-4FB5-A42C-A3F8BCDC120B}" destId="{3570BAFA-0A7E-41E7-A790-D231C3E0341E}" srcOrd="1" destOrd="0" presId="urn:microsoft.com/office/officeart/2005/8/layout/orgChart1"/>
    <dgm:cxn modelId="{A631EA6D-EC69-409D-AD6D-FCF6A93FD839}" type="presParOf" srcId="{3570BAFA-0A7E-41E7-A790-D231C3E0341E}" destId="{6B0AF031-D958-46DB-91B6-05CD18204EA2}" srcOrd="0" destOrd="0" presId="urn:microsoft.com/office/officeart/2005/8/layout/orgChart1"/>
    <dgm:cxn modelId="{4412633B-DDCF-4385-A058-FAC0F1BA3507}" type="presParOf" srcId="{6B0AF031-D958-46DB-91B6-05CD18204EA2}" destId="{ED0EDB04-387A-4F79-A1A4-0563F3A6D3E8}" srcOrd="0" destOrd="0" presId="urn:microsoft.com/office/officeart/2005/8/layout/orgChart1"/>
    <dgm:cxn modelId="{06FA0AA3-426E-467A-88F6-990EAE1AB6EF}" type="presParOf" srcId="{6B0AF031-D958-46DB-91B6-05CD18204EA2}" destId="{CC1E2443-FB81-43B3-9269-6D8CE9E5C9B4}" srcOrd="1" destOrd="0" presId="urn:microsoft.com/office/officeart/2005/8/layout/orgChart1"/>
    <dgm:cxn modelId="{E8233AB5-9637-46D5-8132-84F77C5C06B2}" type="presParOf" srcId="{3570BAFA-0A7E-41E7-A790-D231C3E0341E}" destId="{2033E974-DFD8-443F-A231-A69840ECBA2D}" srcOrd="1" destOrd="0" presId="urn:microsoft.com/office/officeart/2005/8/layout/orgChart1"/>
    <dgm:cxn modelId="{C9EAC530-038F-44A3-BF13-3E941BC3628F}" type="presParOf" srcId="{3570BAFA-0A7E-41E7-A790-D231C3E0341E}" destId="{960CE755-082C-45BA-B7AE-0EDE1587FE64}" srcOrd="2" destOrd="0" presId="urn:microsoft.com/office/officeart/2005/8/layout/orgChart1"/>
    <dgm:cxn modelId="{EDEE55A0-B206-48A5-9AE5-1BD7B2CA8685}" type="presParOf" srcId="{C3E41708-8521-4FB5-A42C-A3F8BCDC120B}" destId="{A5786609-7FF1-491B-88CD-288DBAAF6485}" srcOrd="2" destOrd="0" presId="urn:microsoft.com/office/officeart/2005/8/layout/orgChart1"/>
    <dgm:cxn modelId="{8B0DF256-271C-44CE-843E-8C249577BF56}" type="presParOf" srcId="{C3E41708-8521-4FB5-A42C-A3F8BCDC120B}" destId="{803F1F12-B955-450C-97A0-8A1E54B9800C}" srcOrd="3" destOrd="0" presId="urn:microsoft.com/office/officeart/2005/8/layout/orgChart1"/>
    <dgm:cxn modelId="{2ADD5A45-3417-442A-896F-DC75B6F11FC8}" type="presParOf" srcId="{803F1F12-B955-450C-97A0-8A1E54B9800C}" destId="{04F31BA9-3CB1-4C89-B8FB-B0A73C40FFBF}" srcOrd="0" destOrd="0" presId="urn:microsoft.com/office/officeart/2005/8/layout/orgChart1"/>
    <dgm:cxn modelId="{A85622D1-19E8-42D8-B9C8-8582574D4183}" type="presParOf" srcId="{04F31BA9-3CB1-4C89-B8FB-B0A73C40FFBF}" destId="{D81949C1-B3C6-4618-92A6-6CE0A3B4C38F}" srcOrd="0" destOrd="0" presId="urn:microsoft.com/office/officeart/2005/8/layout/orgChart1"/>
    <dgm:cxn modelId="{FFF606D9-8C7A-4A4D-8FA4-C6671F6B032F}" type="presParOf" srcId="{04F31BA9-3CB1-4C89-B8FB-B0A73C40FFBF}" destId="{803C6ECB-B564-41CB-BB89-93AA6A75ACB5}" srcOrd="1" destOrd="0" presId="urn:microsoft.com/office/officeart/2005/8/layout/orgChart1"/>
    <dgm:cxn modelId="{DBB74962-841E-4670-A19F-91ACE654DDA3}" type="presParOf" srcId="{803F1F12-B955-450C-97A0-8A1E54B9800C}" destId="{436F5101-A77E-4D7E-B8F9-037A2F3E6109}" srcOrd="1" destOrd="0" presId="urn:microsoft.com/office/officeart/2005/8/layout/orgChart1"/>
    <dgm:cxn modelId="{31930697-1F2C-4BD9-903A-0C345B60D280}" type="presParOf" srcId="{803F1F12-B955-450C-97A0-8A1E54B9800C}" destId="{BF23E085-B5AF-4081-B232-76E4509A5187}" srcOrd="2" destOrd="0" presId="urn:microsoft.com/office/officeart/2005/8/layout/orgChart1"/>
    <dgm:cxn modelId="{4E62A93F-D868-43CC-AB6C-813EBEE7ED7A}" type="presParOf" srcId="{C3E41708-8521-4FB5-A42C-A3F8BCDC120B}" destId="{CAECEB1D-282E-4105-9274-A74E469D6190}" srcOrd="4" destOrd="0" presId="urn:microsoft.com/office/officeart/2005/8/layout/orgChart1"/>
    <dgm:cxn modelId="{A22E08AD-FB8C-433E-95D3-8B37889B23BC}" type="presParOf" srcId="{C3E41708-8521-4FB5-A42C-A3F8BCDC120B}" destId="{E859D2DB-A23F-4C29-A1B1-74717E10CEBE}" srcOrd="5" destOrd="0" presId="urn:microsoft.com/office/officeart/2005/8/layout/orgChart1"/>
    <dgm:cxn modelId="{A027A901-DF82-4CC0-806B-B0539D46B783}" type="presParOf" srcId="{E859D2DB-A23F-4C29-A1B1-74717E10CEBE}" destId="{F5801735-A0B4-4C97-9570-E4AFFE4AF37A}" srcOrd="0" destOrd="0" presId="urn:microsoft.com/office/officeart/2005/8/layout/orgChart1"/>
    <dgm:cxn modelId="{05CD1EDF-B6EF-4E8E-AC11-1A389A155F2D}" type="presParOf" srcId="{F5801735-A0B4-4C97-9570-E4AFFE4AF37A}" destId="{984F8B74-08CA-40AC-85C1-4C53DC1E1CAA}" srcOrd="0" destOrd="0" presId="urn:microsoft.com/office/officeart/2005/8/layout/orgChart1"/>
    <dgm:cxn modelId="{95A9CA2A-4189-47A0-9FCB-581EA43C87E4}" type="presParOf" srcId="{F5801735-A0B4-4C97-9570-E4AFFE4AF37A}" destId="{3C449B36-A379-45C1-857A-C0A98B8B183A}" srcOrd="1" destOrd="0" presId="urn:microsoft.com/office/officeart/2005/8/layout/orgChart1"/>
    <dgm:cxn modelId="{0078876E-92DD-4FB2-A625-5B722C4F3FA0}" type="presParOf" srcId="{E859D2DB-A23F-4C29-A1B1-74717E10CEBE}" destId="{78729896-04D1-4C8E-A074-299C419AC375}" srcOrd="1" destOrd="0" presId="urn:microsoft.com/office/officeart/2005/8/layout/orgChart1"/>
    <dgm:cxn modelId="{1ACA6219-3ECC-413A-947B-0D6AE1301ABC}" type="presParOf" srcId="{E859D2DB-A23F-4C29-A1B1-74717E10CEBE}" destId="{8D01A986-962F-4265-B3F0-D1EBB52D1826}" srcOrd="2" destOrd="0" presId="urn:microsoft.com/office/officeart/2005/8/layout/orgChart1"/>
    <dgm:cxn modelId="{EE8D06D3-4779-4DDF-BDF3-F573FA7BF338}" type="presParOf" srcId="{6B20B6F5-B011-459B-B210-3344B3C6B403}" destId="{25E7AF24-C48E-4957-8C29-A5D602DEB9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CEB1D-282E-4105-9274-A74E469D6190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86609-7FF1-491B-88CD-288DBAAF6485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B8217-8480-445F-BCD1-D2A2019C700C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2AC3A-2BDF-4376-A737-064367C44D33}">
      <dsp:nvSpPr>
        <dsp:cNvPr id="0" name=""/>
        <dsp:cNvSpPr/>
      </dsp:nvSpPr>
      <dsp:spPr>
        <a:xfrm>
          <a:off x="2593124" y="1271678"/>
          <a:ext cx="2941750" cy="1188144"/>
        </a:xfrm>
        <a:prstGeom prst="rect">
          <a:avLst/>
        </a:prstGeom>
        <a:solidFill>
          <a:srgbClr val="0065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ENERCON</a:t>
          </a:r>
        </a:p>
      </dsp:txBody>
      <dsp:txXfrm>
        <a:off x="2593124" y="1271678"/>
        <a:ext cx="2941750" cy="1188144"/>
      </dsp:txXfrm>
    </dsp:sp>
    <dsp:sp modelId="{ED0EDB04-387A-4F79-A1A4-0563F3A6D3E8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rgbClr val="0065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NSG</a:t>
          </a:r>
        </a:p>
      </dsp:txBody>
      <dsp:txXfrm>
        <a:off x="545" y="2958843"/>
        <a:ext cx="2376289" cy="1188144"/>
      </dsp:txXfrm>
    </dsp:sp>
    <dsp:sp modelId="{D81949C1-B3C6-4618-92A6-6CE0A3B4C38F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rgbClr val="0065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EG</a:t>
          </a:r>
        </a:p>
      </dsp:txBody>
      <dsp:txXfrm>
        <a:off x="2875855" y="2958843"/>
        <a:ext cx="2376289" cy="1188144"/>
      </dsp:txXfrm>
    </dsp:sp>
    <dsp:sp modelId="{984F8B74-08CA-40AC-85C1-4C53DC1E1CAA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rgbClr val="0065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ESG</a:t>
          </a: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4EE82-C52C-43A7-8F83-01D926D59553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DBCB-AAC2-4153-9403-C641AB39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3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3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2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5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DBCB-AAC2-4153-9403-C641AB39F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D28E-9CEF-429A-9B30-FE22871D5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848FC-E5C6-4687-9B32-6B78B24A2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20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4597A08-1F27-43A7-9877-81FF1DBD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766805" y="2940387"/>
            <a:ext cx="488986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B38F22-5CF8-48D8-A35D-920FE193FF9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2965955" y="-1214158"/>
            <a:ext cx="4757061" cy="9532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71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8DF69A9-7ADA-4B9D-94F0-9670B458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766805" y="2940387"/>
            <a:ext cx="488986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737C46-5E52-4C80-89FB-F32FC96227C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2965955" y="-1214158"/>
            <a:ext cx="4757061" cy="9532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166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4597A08-1F27-43A7-9877-81FF1DBD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766805" y="2940387"/>
            <a:ext cx="488986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B38F22-5CF8-48D8-A35D-920FE193FF9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2965955" y="-1214158"/>
            <a:ext cx="4757061" cy="9532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70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8DF69A9-7ADA-4B9D-94F0-9670B458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766805" y="2940387"/>
            <a:ext cx="488986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737C46-5E52-4C80-89FB-F32FC96227C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2965955" y="-1214158"/>
            <a:ext cx="4757061" cy="9532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2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4597A08-1F27-43A7-9877-81FF1DBD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766805" y="2940387"/>
            <a:ext cx="488986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B38F22-5CF8-48D8-A35D-920FE193FF9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2965955" y="-1214158"/>
            <a:ext cx="4757061" cy="9532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89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8DF69A9-7ADA-4B9D-94F0-9670B458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766805" y="2940387"/>
            <a:ext cx="488986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737C46-5E52-4C80-89FB-F32FC96227C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2965955" y="-1214158"/>
            <a:ext cx="4757061" cy="9532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01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E155-4126-4031-9C83-30530ABA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A2A6-7AAF-4D9E-B209-CA8DBC8B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40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0DF5-4069-4556-9E06-602C4A45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40A36-6AA8-4E18-9E71-1676F9979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88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D9A3-A7A9-4131-92C9-A845C149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BC666-365A-4000-A1B6-888E1EF0B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D39D6-B091-44FC-9438-38292D473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9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CA2E-82AC-47AA-B173-FA91463A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504AB-1AAC-49DE-8FCB-E63E98097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2A994-FF94-4FB6-A74F-E1A1F9A2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CC284-E8BD-4BB1-B525-B0951F340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32099-971D-485B-AD82-3DC995B14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96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4E24-9401-4A7F-B9CE-D0CFE536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934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53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9893-D46A-4F0C-8379-E903D6B4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41C8D-DCE3-46D5-A7DA-C754EAE05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B8401-0689-435E-9A89-F97B6E4D0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17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FA8F-B4EB-4889-B914-AE1F0027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86F7C-1C9F-4A2A-A655-607D21599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FAB1A-991B-4470-8B26-1377494F2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66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FB106F-B7FF-4704-8BF2-777D637EF34F}"/>
              </a:ext>
            </a:extLst>
          </p:cNvPr>
          <p:cNvSpPr/>
          <p:nvPr userDrawn="1"/>
        </p:nvSpPr>
        <p:spPr>
          <a:xfrm>
            <a:off x="0" y="2"/>
            <a:ext cx="12192000" cy="990600"/>
          </a:xfrm>
          <a:prstGeom prst="rect">
            <a:avLst/>
          </a:prstGeom>
          <a:solidFill>
            <a:srgbClr val="AFB4B6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>
              <a:ln>
                <a:noFill/>
              </a:ln>
              <a:solidFill>
                <a:srgbClr val="B3A5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C88A1-C1E0-4C2E-B141-33BEC236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D1BF3-EE9E-48BD-8E1D-3C171D84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18358-771C-43AF-A04E-E179B07C9FCB}"/>
              </a:ext>
            </a:extLst>
          </p:cNvPr>
          <p:cNvSpPr/>
          <p:nvPr userDrawn="1"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>
              <a:ln>
                <a:noFill/>
              </a:ln>
              <a:solidFill>
                <a:srgbClr val="B3A5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2C89EC-9845-43B0-8A54-71F21BEB6AD8}"/>
              </a:ext>
            </a:extLst>
          </p:cNvPr>
          <p:cNvCxnSpPr>
            <a:cxnSpLocks/>
          </p:cNvCxnSpPr>
          <p:nvPr userDrawn="1"/>
        </p:nvCxnSpPr>
        <p:spPr>
          <a:xfrm>
            <a:off x="1" y="6670679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C5F1B5-B815-40DD-AFAC-AFCECD717CD0}"/>
              </a:ext>
            </a:extLst>
          </p:cNvPr>
          <p:cNvCxnSpPr>
            <a:cxnSpLocks/>
          </p:cNvCxnSpPr>
          <p:nvPr userDrawn="1"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85BF9AA-5118-466A-AA86-7E06D4EBA5B7}"/>
              </a:ext>
            </a:extLst>
          </p:cNvPr>
          <p:cNvSpPr/>
          <p:nvPr userDrawn="1"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>
              <a:ln>
                <a:noFill/>
              </a:ln>
              <a:solidFill>
                <a:srgbClr val="B3A5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6AA38-5D4F-47BD-AE27-36E628B04208}"/>
              </a:ext>
            </a:extLst>
          </p:cNvPr>
          <p:cNvCxnSpPr>
            <a:cxnSpLocks/>
          </p:cNvCxnSpPr>
          <p:nvPr userDrawn="1"/>
        </p:nvCxnSpPr>
        <p:spPr>
          <a:xfrm>
            <a:off x="1" y="6670679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9A364-71E3-4F98-9C49-14214DCE819B}"/>
              </a:ext>
            </a:extLst>
          </p:cNvPr>
          <p:cNvCxnSpPr>
            <a:cxnSpLocks/>
          </p:cNvCxnSpPr>
          <p:nvPr userDrawn="1"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038085-7967-48E2-A5BE-987786ED7F11}"/>
              </a:ext>
            </a:extLst>
          </p:cNvPr>
          <p:cNvSpPr/>
          <p:nvPr userDrawn="1"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>
              <a:ln>
                <a:noFill/>
              </a:ln>
              <a:solidFill>
                <a:srgbClr val="B3A5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23FEAF-205B-4E83-A301-50ECD55EC884}"/>
              </a:ext>
            </a:extLst>
          </p:cNvPr>
          <p:cNvCxnSpPr>
            <a:cxnSpLocks/>
          </p:cNvCxnSpPr>
          <p:nvPr userDrawn="1"/>
        </p:nvCxnSpPr>
        <p:spPr>
          <a:xfrm>
            <a:off x="1" y="6670679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5A335A-AC81-4644-B683-2C48818C267D}"/>
              </a:ext>
            </a:extLst>
          </p:cNvPr>
          <p:cNvCxnSpPr>
            <a:cxnSpLocks/>
          </p:cNvCxnSpPr>
          <p:nvPr userDrawn="1"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pic>
        <p:nvPicPr>
          <p:cNvPr id="17" name="Picture 16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C1B3F3DC-4059-4ADC-8AF2-17E87A92522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169860"/>
            <a:ext cx="310459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58" r:id="rId14"/>
    <p:sldLayoutId id="2147483659" r:id="rId15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pplicationhelpHR@enercon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company/enercon-servi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hyperlink" Target="https://www.enercon.com/careers" TargetMode="External"/><Relationship Id="rId4" Type="http://schemas.openxmlformats.org/officeDocument/2006/relationships/hyperlink" Target="http://www.enerc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D82B5FD4-6A81-4CD8-9D66-D267DEF7AB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005" y="1238182"/>
            <a:ext cx="8319986" cy="1715347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A030B7E-DFC4-4B30-AA59-DCC57C51B4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9" r="39421"/>
          <a:stretch>
            <a:fillRect/>
          </a:stretch>
        </p:blipFill>
        <p:spPr>
          <a:xfrm>
            <a:off x="3943602" y="3132991"/>
            <a:ext cx="4304793" cy="31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5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5F45F-5010-4D2D-A624-FCA2FBCD19D4}"/>
              </a:ext>
            </a:extLst>
          </p:cNvPr>
          <p:cNvSpPr/>
          <p:nvPr/>
        </p:nvSpPr>
        <p:spPr>
          <a:xfrm>
            <a:off x="0" y="2"/>
            <a:ext cx="12192000" cy="990601"/>
          </a:xfrm>
          <a:prstGeom prst="rect">
            <a:avLst/>
          </a:prstGeom>
          <a:solidFill>
            <a:srgbClr val="AFB4B6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pic>
        <p:nvPicPr>
          <p:cNvPr id="3" name="Picture 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A62D7510-ED74-4033-8431-C6D2344E0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169861"/>
            <a:ext cx="3104590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62AC-F0D1-474D-8DC3-026317B85BDF}"/>
              </a:ext>
            </a:extLst>
          </p:cNvPr>
          <p:cNvSpPr txBox="1">
            <a:spLocks/>
          </p:cNvSpPr>
          <p:nvPr/>
        </p:nvSpPr>
        <p:spPr>
          <a:xfrm>
            <a:off x="578322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2CB2BCCD-6F8D-4915-948B-7976CAB1C01B}" type="datetime1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4/28/2022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90464-653E-420E-9A32-06170104DA58}"/>
              </a:ext>
            </a:extLst>
          </p:cNvPr>
          <p:cNvSpPr txBox="1">
            <a:spLocks/>
          </p:cNvSpPr>
          <p:nvPr/>
        </p:nvSpPr>
        <p:spPr>
          <a:xfrm>
            <a:off x="8343900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5E2FACFB-753E-44AD-BC10-84B7ABA00E63}" type="slidenum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10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8CDAE-4247-4D07-BE40-F6103F5B590D}"/>
              </a:ext>
            </a:extLst>
          </p:cNvPr>
          <p:cNvSpPr/>
          <p:nvPr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937CD9-12F9-48CB-8900-C0698212FEED}"/>
              </a:ext>
            </a:extLst>
          </p:cNvPr>
          <p:cNvCxnSpPr>
            <a:cxnSpLocks/>
          </p:cNvCxnSpPr>
          <p:nvPr/>
        </p:nvCxnSpPr>
        <p:spPr>
          <a:xfrm>
            <a:off x="1" y="6670678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D6482E-1147-4B05-AE05-2E7E172C1D77}"/>
              </a:ext>
            </a:extLst>
          </p:cNvPr>
          <p:cNvCxnSpPr>
            <a:cxnSpLocks/>
          </p:cNvCxnSpPr>
          <p:nvPr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464E06A-A1CC-40EB-BC6A-AA2A6F551445}"/>
              </a:ext>
            </a:extLst>
          </p:cNvPr>
          <p:cNvSpPr/>
          <p:nvPr/>
        </p:nvSpPr>
        <p:spPr>
          <a:xfrm>
            <a:off x="-12833" y="2"/>
            <a:ext cx="12191998" cy="6857998"/>
          </a:xfrm>
          <a:prstGeom prst="rect">
            <a:avLst/>
          </a:prstGeom>
          <a:solidFill>
            <a:srgbClr val="005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44CEC1-09C9-4966-B3C0-7C87FD258F54}"/>
              </a:ext>
            </a:extLst>
          </p:cNvPr>
          <p:cNvSpPr/>
          <p:nvPr/>
        </p:nvSpPr>
        <p:spPr>
          <a:xfrm>
            <a:off x="-12833" y="0"/>
            <a:ext cx="12192000" cy="18256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 dirty="0">
              <a:solidFill>
                <a:srgbClr val="B3A59F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B4A73-C3C3-463D-B400-AA5358FE7690}"/>
              </a:ext>
            </a:extLst>
          </p:cNvPr>
          <p:cNvSpPr txBox="1">
            <a:spLocks/>
          </p:cNvSpPr>
          <p:nvPr/>
        </p:nvSpPr>
        <p:spPr>
          <a:xfrm>
            <a:off x="-341763" y="668028"/>
            <a:ext cx="7829375" cy="1193538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925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A897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450"/>
              </a:lnSpc>
            </a:pPr>
            <a:r>
              <a:rPr lang="en-US" sz="6000" spc="67" dirty="0">
                <a:solidFill>
                  <a:srgbClr val="005C84"/>
                </a:solidFill>
                <a:latin typeface="Arial Black" panose="020B0A04020102020204" pitchFamily="34" charset="0"/>
              </a:rPr>
              <a:t>Why ENERCON?</a:t>
            </a:r>
          </a:p>
        </p:txBody>
      </p:sp>
      <p:pic>
        <p:nvPicPr>
          <p:cNvPr id="13" name="Picture 1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FDB6308C-8B68-4FF2-99AB-462F08E45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541335"/>
            <a:ext cx="3104590" cy="6400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54C694-557E-4E71-94E6-586363830A03}"/>
              </a:ext>
            </a:extLst>
          </p:cNvPr>
          <p:cNvCxnSpPr>
            <a:cxnSpLocks/>
          </p:cNvCxnSpPr>
          <p:nvPr/>
        </p:nvCxnSpPr>
        <p:spPr>
          <a:xfrm>
            <a:off x="-12833" y="2493964"/>
            <a:ext cx="12210930" cy="0"/>
          </a:xfrm>
          <a:prstGeom prst="line">
            <a:avLst/>
          </a:prstGeom>
          <a:noFill/>
          <a:ln w="19050" cap="flat" cmpd="sng" algn="ctr">
            <a:solidFill>
              <a:srgbClr val="A89796"/>
            </a:solidFill>
            <a:prstDash val="solid"/>
            <a:miter lim="800000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715446-2483-4A93-960B-0242758FCBC8}"/>
              </a:ext>
            </a:extLst>
          </p:cNvPr>
          <p:cNvSpPr txBox="1"/>
          <p:nvPr/>
        </p:nvSpPr>
        <p:spPr>
          <a:xfrm>
            <a:off x="709683" y="2934269"/>
            <a:ext cx="89097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Growth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401k 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Alternate Work Schedule (AWS)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Hybrid work schedule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Education Reimbursement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Health, Dental, Vision, 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4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5F45F-5010-4D2D-A624-FCA2FBCD19D4}"/>
              </a:ext>
            </a:extLst>
          </p:cNvPr>
          <p:cNvSpPr/>
          <p:nvPr/>
        </p:nvSpPr>
        <p:spPr>
          <a:xfrm>
            <a:off x="0" y="2"/>
            <a:ext cx="12192000" cy="990601"/>
          </a:xfrm>
          <a:prstGeom prst="rect">
            <a:avLst/>
          </a:prstGeom>
          <a:solidFill>
            <a:srgbClr val="AFB4B6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pic>
        <p:nvPicPr>
          <p:cNvPr id="3" name="Picture 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A62D7510-ED74-4033-8431-C6D2344E0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169861"/>
            <a:ext cx="3104590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62AC-F0D1-474D-8DC3-026317B85BDF}"/>
              </a:ext>
            </a:extLst>
          </p:cNvPr>
          <p:cNvSpPr txBox="1">
            <a:spLocks/>
          </p:cNvSpPr>
          <p:nvPr/>
        </p:nvSpPr>
        <p:spPr>
          <a:xfrm>
            <a:off x="578322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2CB2BCCD-6F8D-4915-948B-7976CAB1C01B}" type="datetime1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4/28/2022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90464-653E-420E-9A32-06170104DA58}"/>
              </a:ext>
            </a:extLst>
          </p:cNvPr>
          <p:cNvSpPr txBox="1">
            <a:spLocks/>
          </p:cNvSpPr>
          <p:nvPr/>
        </p:nvSpPr>
        <p:spPr>
          <a:xfrm>
            <a:off x="8343900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5E2FACFB-753E-44AD-BC10-84B7ABA00E63}" type="slidenum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11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8CDAE-4247-4D07-BE40-F6103F5B590D}"/>
              </a:ext>
            </a:extLst>
          </p:cNvPr>
          <p:cNvSpPr/>
          <p:nvPr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937CD9-12F9-48CB-8900-C0698212FEED}"/>
              </a:ext>
            </a:extLst>
          </p:cNvPr>
          <p:cNvCxnSpPr>
            <a:cxnSpLocks/>
          </p:cNvCxnSpPr>
          <p:nvPr/>
        </p:nvCxnSpPr>
        <p:spPr>
          <a:xfrm>
            <a:off x="1" y="6670678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D6482E-1147-4B05-AE05-2E7E172C1D77}"/>
              </a:ext>
            </a:extLst>
          </p:cNvPr>
          <p:cNvCxnSpPr>
            <a:cxnSpLocks/>
          </p:cNvCxnSpPr>
          <p:nvPr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464E06A-A1CC-40EB-BC6A-AA2A6F551445}"/>
              </a:ext>
            </a:extLst>
          </p:cNvPr>
          <p:cNvSpPr/>
          <p:nvPr/>
        </p:nvSpPr>
        <p:spPr>
          <a:xfrm>
            <a:off x="-12833" y="2"/>
            <a:ext cx="12191998" cy="6857998"/>
          </a:xfrm>
          <a:prstGeom prst="rect">
            <a:avLst/>
          </a:prstGeom>
          <a:solidFill>
            <a:srgbClr val="005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44CEC1-09C9-4966-B3C0-7C87FD258F54}"/>
              </a:ext>
            </a:extLst>
          </p:cNvPr>
          <p:cNvSpPr/>
          <p:nvPr/>
        </p:nvSpPr>
        <p:spPr>
          <a:xfrm>
            <a:off x="-12833" y="0"/>
            <a:ext cx="12192000" cy="18256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 dirty="0">
              <a:solidFill>
                <a:srgbClr val="B3A59F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B4A73-C3C3-463D-B400-AA5358FE7690}"/>
              </a:ext>
            </a:extLst>
          </p:cNvPr>
          <p:cNvSpPr txBox="1">
            <a:spLocks/>
          </p:cNvSpPr>
          <p:nvPr/>
        </p:nvSpPr>
        <p:spPr>
          <a:xfrm>
            <a:off x="-341763" y="668028"/>
            <a:ext cx="7829375" cy="1193538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925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A897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450"/>
              </a:lnSpc>
            </a:pPr>
            <a:r>
              <a:rPr lang="en-US" sz="6000" spc="67" dirty="0">
                <a:solidFill>
                  <a:srgbClr val="005C84"/>
                </a:solidFill>
                <a:latin typeface="Arial Black" panose="020B0A04020102020204" pitchFamily="34" charset="0"/>
              </a:rPr>
              <a:t>Who we want</a:t>
            </a:r>
          </a:p>
        </p:txBody>
      </p:sp>
      <p:pic>
        <p:nvPicPr>
          <p:cNvPr id="13" name="Picture 1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FDB6308C-8B68-4FF2-99AB-462F08E45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541335"/>
            <a:ext cx="3104590" cy="6400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54C694-557E-4E71-94E6-586363830A03}"/>
              </a:ext>
            </a:extLst>
          </p:cNvPr>
          <p:cNvCxnSpPr>
            <a:cxnSpLocks/>
          </p:cNvCxnSpPr>
          <p:nvPr/>
        </p:nvCxnSpPr>
        <p:spPr>
          <a:xfrm>
            <a:off x="-12833" y="2493964"/>
            <a:ext cx="12210930" cy="0"/>
          </a:xfrm>
          <a:prstGeom prst="line">
            <a:avLst/>
          </a:prstGeom>
          <a:noFill/>
          <a:ln w="19050" cap="flat" cmpd="sng" algn="ctr">
            <a:solidFill>
              <a:srgbClr val="A89796"/>
            </a:solidFill>
            <a:prstDash val="solid"/>
            <a:miter lim="800000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715446-2483-4A93-960B-0242758FCBC8}"/>
              </a:ext>
            </a:extLst>
          </p:cNvPr>
          <p:cNvSpPr txBox="1"/>
          <p:nvPr/>
        </p:nvSpPr>
        <p:spPr>
          <a:xfrm>
            <a:off x="709683" y="2934269"/>
            <a:ext cx="89097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Civil/Structural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Electrical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Mechanical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Project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Drafters/designers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Chemical/Aerospace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96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1BCAA43F-7A30-4279-B405-FB5780025E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8406" y="2861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E2F5A-9844-4BB9-A267-FD44052B620A}"/>
              </a:ext>
            </a:extLst>
          </p:cNvPr>
          <p:cNvSpPr txBox="1"/>
          <p:nvPr/>
        </p:nvSpPr>
        <p:spPr>
          <a:xfrm>
            <a:off x="150629" y="36575"/>
            <a:ext cx="8912091" cy="894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560" normalizeH="0" baseline="0" noProof="0" dirty="0">
              <a:ln>
                <a:noFill/>
              </a:ln>
              <a:solidFill>
                <a:srgbClr val="005C8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A0CCD-90BA-47CD-8997-C39CECA49340}"/>
              </a:ext>
            </a:extLst>
          </p:cNvPr>
          <p:cNvSpPr txBox="1"/>
          <p:nvPr/>
        </p:nvSpPr>
        <p:spPr>
          <a:xfrm>
            <a:off x="150629" y="483941"/>
            <a:ext cx="859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strike="noStrike" kern="1200" cap="none" spc="56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Accommodations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8BF99-B2EF-4E1D-AC8C-A2C9103C6EF4}"/>
              </a:ext>
            </a:extLst>
          </p:cNvPr>
          <p:cNvSpPr txBox="1"/>
          <p:nvPr/>
        </p:nvSpPr>
        <p:spPr>
          <a:xfrm>
            <a:off x="5512674" y="1300639"/>
            <a:ext cx="6679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an individual with a disability and require reasonable accommodations in order to complete an application for employment, or during any step throughout the hiring process, please email </a:t>
            </a:r>
            <a:r>
              <a:rPr lang="en-US" sz="3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applicationhelpHR@enercon.com</a:t>
            </a:r>
            <a:endParaRPr lang="en-US" sz="3600" dirty="0"/>
          </a:p>
        </p:txBody>
      </p:sp>
      <p:pic>
        <p:nvPicPr>
          <p:cNvPr id="5" name="Picture 4" descr="Filling out forms on a table">
            <a:extLst>
              <a:ext uri="{FF2B5EF4-FFF2-40B4-BE49-F238E27FC236}">
                <a16:creationId xmlns:a16="http://schemas.microsoft.com/office/drawing/2014/main" id="{86A4D6D2-44D8-4C12-8CB6-A2192FCBF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639"/>
            <a:ext cx="5416826" cy="46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0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1BCAA43F-7A30-4279-B405-FB5780025E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8406" y="2861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E2F5A-9844-4BB9-A267-FD44052B620A}"/>
              </a:ext>
            </a:extLst>
          </p:cNvPr>
          <p:cNvSpPr txBox="1"/>
          <p:nvPr/>
        </p:nvSpPr>
        <p:spPr>
          <a:xfrm>
            <a:off x="150629" y="36575"/>
            <a:ext cx="8912091" cy="894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560" normalizeH="0" baseline="0" noProof="0" dirty="0">
              <a:ln>
                <a:noFill/>
              </a:ln>
              <a:solidFill>
                <a:srgbClr val="005C8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72C14FC-B0E0-4330-9516-E8341C67721C}"/>
              </a:ext>
            </a:extLst>
          </p:cNvPr>
          <p:cNvSpPr txBox="1"/>
          <p:nvPr/>
        </p:nvSpPr>
        <p:spPr>
          <a:xfrm>
            <a:off x="150629" y="-100995"/>
            <a:ext cx="7900066" cy="11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2400" b="1" spc="352" dirty="0">
                <a:solidFill>
                  <a:srgbClr val="005C84"/>
                </a:solidFill>
                <a:latin typeface="Arial Nova" panose="020B0504020202020204" pitchFamily="34" charset="0"/>
              </a:rPr>
              <a:t>CONNECT WITH US! </a:t>
            </a:r>
          </a:p>
          <a:p>
            <a:pPr>
              <a:lnSpc>
                <a:spcPts val="4800"/>
              </a:lnSpc>
            </a:pPr>
            <a:r>
              <a:rPr lang="en-US" sz="2400" b="1" spc="352" dirty="0">
                <a:solidFill>
                  <a:srgbClr val="005C84"/>
                </a:solidFill>
                <a:latin typeface="Arial Nova" panose="020B0504020202020204" pitchFamily="34" charset="0"/>
              </a:rPr>
              <a:t>WE'RE EXCITED TO WORK WITH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208DE-3100-408C-9D59-B71A29E476E4}"/>
              </a:ext>
            </a:extLst>
          </p:cNvPr>
          <p:cNvSpPr txBox="1"/>
          <p:nvPr/>
        </p:nvSpPr>
        <p:spPr>
          <a:xfrm>
            <a:off x="132984" y="1685635"/>
            <a:ext cx="7320443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5C84"/>
                </a:solidFill>
                <a:latin typeface="Arial Black" panose="020B0A04020102020204" pitchFamily="34" charset="0"/>
              </a:rPr>
              <a:t>LinkedIn:</a:t>
            </a: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www.linkedin.com/company/enercon-services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Open Sans Light"/>
            </a:endParaRP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5C84"/>
                </a:solidFill>
                <a:latin typeface="Arial Black" panose="020B0A04020102020204" pitchFamily="34" charset="0"/>
              </a:rPr>
              <a:t>Website:</a:t>
            </a: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http://www.enercon.com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5C84"/>
                </a:solidFill>
                <a:latin typeface="Arial Black" panose="020B0A04020102020204" pitchFamily="34" charset="0"/>
              </a:rPr>
              <a:t>Careers:</a:t>
            </a: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https://www.enercon.com/careers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8955DFB-7B51-42CA-8B48-24F833BE9344}"/>
              </a:ext>
            </a:extLst>
          </p:cNvPr>
          <p:cNvSpPr txBox="1"/>
          <p:nvPr/>
        </p:nvSpPr>
        <p:spPr>
          <a:xfrm>
            <a:off x="1838655" y="5192377"/>
            <a:ext cx="4524013" cy="1116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450"/>
              </a:lnSpc>
            </a:pPr>
            <a:r>
              <a:rPr lang="en-US" sz="5400" spc="67" dirty="0">
                <a:solidFill>
                  <a:srgbClr val="005C84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pic>
        <p:nvPicPr>
          <p:cNvPr id="4" name="Picture 3" descr="A group of men wearing safety vests standing in a forest&#10;&#10;Description automatically generated with medium confidence">
            <a:extLst>
              <a:ext uri="{FF2B5EF4-FFF2-40B4-BE49-F238E27FC236}">
                <a16:creationId xmlns:a16="http://schemas.microsoft.com/office/drawing/2014/main" id="{05756320-5B50-46CF-9024-9BF8FBFBC4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7572" r="32241"/>
          <a:stretch/>
        </p:blipFill>
        <p:spPr>
          <a:xfrm>
            <a:off x="7643191" y="1749411"/>
            <a:ext cx="4194313" cy="42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6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A8279B2A-CC6F-43EC-89CD-2ABF46630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21" y="1070036"/>
            <a:ext cx="6852441" cy="4215384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D5C8D0D8-B50B-4428-A530-6DF196710B18}"/>
              </a:ext>
            </a:extLst>
          </p:cNvPr>
          <p:cNvSpPr/>
          <p:nvPr/>
        </p:nvSpPr>
        <p:spPr>
          <a:xfrm>
            <a:off x="0" y="2939"/>
            <a:ext cx="7717790" cy="866140"/>
          </a:xfrm>
          <a:custGeom>
            <a:avLst/>
            <a:gdLst/>
            <a:ahLst/>
            <a:cxnLst/>
            <a:rect l="l" t="t" r="r" b="b"/>
            <a:pathLst>
              <a:path w="7717790" h="866140">
                <a:moveTo>
                  <a:pt x="7717790" y="0"/>
                </a:moveTo>
                <a:lnTo>
                  <a:pt x="0" y="0"/>
                </a:lnTo>
                <a:lnTo>
                  <a:pt x="0" y="865886"/>
                </a:lnTo>
                <a:lnTo>
                  <a:pt x="6906336" y="865886"/>
                </a:lnTo>
                <a:lnTo>
                  <a:pt x="7717790" y="0"/>
                </a:lnTo>
                <a:close/>
              </a:path>
            </a:pathLst>
          </a:custGeom>
          <a:solidFill>
            <a:srgbClr val="005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9AC8D7-9AE7-447C-B816-89591D59EDC8}"/>
              </a:ext>
            </a:extLst>
          </p:cNvPr>
          <p:cNvSpPr txBox="1">
            <a:spLocks/>
          </p:cNvSpPr>
          <p:nvPr/>
        </p:nvSpPr>
        <p:spPr>
          <a:xfrm>
            <a:off x="478703" y="221710"/>
            <a:ext cx="6078072" cy="4721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>
                <a:solidFill>
                  <a:schemeClr val="tx1"/>
                </a:solidFill>
                <a:latin typeface="Archivo" panose="020B0503020202020B04" pitchFamily="34" charset="0"/>
              </a:rPr>
              <a:t>About ENERCON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5081AA-7D06-455E-A490-D8BC1053DB51}"/>
              </a:ext>
            </a:extLst>
          </p:cNvPr>
          <p:cNvGrpSpPr/>
          <p:nvPr/>
        </p:nvGrpSpPr>
        <p:grpSpPr>
          <a:xfrm>
            <a:off x="278528" y="4388074"/>
            <a:ext cx="2971538" cy="1738989"/>
            <a:chOff x="7164200" y="4637279"/>
            <a:chExt cx="3233189" cy="189211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93984A-393A-4E17-8B03-79D1BF570952}"/>
                </a:ext>
              </a:extLst>
            </p:cNvPr>
            <p:cNvSpPr/>
            <p:nvPr/>
          </p:nvSpPr>
          <p:spPr>
            <a:xfrm>
              <a:off x="7164200" y="4861087"/>
              <a:ext cx="1559874" cy="792719"/>
            </a:xfrm>
            <a:prstGeom prst="roundRect">
              <a:avLst/>
            </a:prstGeom>
            <a:solidFill>
              <a:srgbClr val="F1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76BCE8C-93C1-48C3-A709-DD2FA3B20F4B}"/>
                </a:ext>
              </a:extLst>
            </p:cNvPr>
            <p:cNvSpPr/>
            <p:nvPr/>
          </p:nvSpPr>
          <p:spPr>
            <a:xfrm>
              <a:off x="7174624" y="5736671"/>
              <a:ext cx="1559874" cy="792719"/>
            </a:xfrm>
            <a:prstGeom prst="roundRect">
              <a:avLst/>
            </a:prstGeom>
            <a:solidFill>
              <a:srgbClr val="F1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CD8E9B5-9949-4EE0-86C0-92A29A1769A4}"/>
                </a:ext>
              </a:extLst>
            </p:cNvPr>
            <p:cNvSpPr/>
            <p:nvPr/>
          </p:nvSpPr>
          <p:spPr>
            <a:xfrm>
              <a:off x="8813763" y="4840795"/>
              <a:ext cx="1559874" cy="792719"/>
            </a:xfrm>
            <a:prstGeom prst="roundRect">
              <a:avLst/>
            </a:prstGeom>
            <a:solidFill>
              <a:srgbClr val="F1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3EC2C38-D371-424D-A9B3-619362C94724}"/>
                </a:ext>
              </a:extLst>
            </p:cNvPr>
            <p:cNvSpPr/>
            <p:nvPr/>
          </p:nvSpPr>
          <p:spPr>
            <a:xfrm>
              <a:off x="8813763" y="5719076"/>
              <a:ext cx="1559874" cy="792719"/>
            </a:xfrm>
            <a:prstGeom prst="roundRect">
              <a:avLst/>
            </a:prstGeom>
            <a:solidFill>
              <a:srgbClr val="F1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9EF8C-49C3-47DE-9C78-BDEFA1496324}"/>
                </a:ext>
              </a:extLst>
            </p:cNvPr>
            <p:cNvSpPr/>
            <p:nvPr/>
          </p:nvSpPr>
          <p:spPr>
            <a:xfrm>
              <a:off x="7177845" y="5124057"/>
              <a:ext cx="1532583" cy="456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400" i="1">
                  <a:solidFill>
                    <a:srgbClr val="005C84"/>
                  </a:solidFill>
                </a:rPr>
                <a:t>Employees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A8C323-3B86-4F2A-A3B0-AE096E0E9411}"/>
                </a:ext>
              </a:extLst>
            </p:cNvPr>
            <p:cNvSpPr/>
            <p:nvPr/>
          </p:nvSpPr>
          <p:spPr>
            <a:xfrm>
              <a:off x="7178551" y="4639420"/>
              <a:ext cx="1561953" cy="762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300" b="1">
                  <a:solidFill>
                    <a:srgbClr val="005C84"/>
                  </a:solidFill>
                </a:rPr>
                <a:t>1,300</a:t>
              </a:r>
              <a:r>
                <a:rPr lang="en-US" sz="2300" b="1" dirty="0">
                  <a:solidFill>
                    <a:srgbClr val="005C84"/>
                  </a:solidFill>
                </a:rPr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90AB08-6487-4DF3-9169-2F1052331403}"/>
                </a:ext>
              </a:extLst>
            </p:cNvPr>
            <p:cNvSpPr/>
            <p:nvPr/>
          </p:nvSpPr>
          <p:spPr>
            <a:xfrm>
              <a:off x="8790007" y="5124058"/>
              <a:ext cx="1607382" cy="456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400" i="1">
                  <a:solidFill>
                    <a:srgbClr val="005C84"/>
                  </a:solidFill>
                </a:rPr>
                <a:t>US Offices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0631E8-CD59-4095-9732-890EC86D3EFD}"/>
                </a:ext>
              </a:extLst>
            </p:cNvPr>
            <p:cNvSpPr/>
            <p:nvPr/>
          </p:nvSpPr>
          <p:spPr>
            <a:xfrm>
              <a:off x="8817524" y="4637279"/>
              <a:ext cx="1552350" cy="75117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300" b="1">
                  <a:solidFill>
                    <a:srgbClr val="005C84"/>
                  </a:solidFill>
                </a:rPr>
                <a:t>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BCBF03-2534-4E47-9ACD-7CB4C4D37326}"/>
                </a:ext>
              </a:extLst>
            </p:cNvPr>
            <p:cNvSpPr/>
            <p:nvPr/>
          </p:nvSpPr>
          <p:spPr>
            <a:xfrm>
              <a:off x="8826208" y="5953575"/>
              <a:ext cx="1536713" cy="456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400" i="1">
                  <a:solidFill>
                    <a:srgbClr val="005C84"/>
                  </a:solidFill>
                </a:rPr>
                <a:t>ENR Top Firm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E766D9-33D2-4262-BF6A-6B86A37480A2}"/>
                </a:ext>
              </a:extLst>
            </p:cNvPr>
            <p:cNvSpPr/>
            <p:nvPr/>
          </p:nvSpPr>
          <p:spPr>
            <a:xfrm>
              <a:off x="8755542" y="5473764"/>
              <a:ext cx="1587343" cy="751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300" b="1">
                  <a:solidFill>
                    <a:srgbClr val="005C84"/>
                  </a:solidFill>
                </a:rPr>
                <a:t>74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02080F-3FFA-474C-9E13-045708F6DA3C}"/>
              </a:ext>
            </a:extLst>
          </p:cNvPr>
          <p:cNvGrpSpPr/>
          <p:nvPr/>
        </p:nvGrpSpPr>
        <p:grpSpPr>
          <a:xfrm>
            <a:off x="4874020" y="5418067"/>
            <a:ext cx="2443959" cy="778971"/>
            <a:chOff x="4050965" y="5457183"/>
            <a:chExt cx="2443959" cy="778971"/>
          </a:xfrm>
        </p:grpSpPr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F5B0AF29-25AD-488D-AC3B-F21CF4A3D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391" y="5626282"/>
              <a:ext cx="494163" cy="247080"/>
            </a:xfrm>
            <a:custGeom>
              <a:avLst/>
              <a:gdLst>
                <a:gd name="T0" fmla="*/ 208635 w 609"/>
                <a:gd name="T1" fmla="*/ 61053 h 305"/>
                <a:gd name="T2" fmla="*/ 208635 w 609"/>
                <a:gd name="T3" fmla="*/ 61053 h 305"/>
                <a:gd name="T4" fmla="*/ 198563 w 609"/>
                <a:gd name="T5" fmla="*/ 50638 h 305"/>
                <a:gd name="T6" fmla="*/ 198563 w 609"/>
                <a:gd name="T7" fmla="*/ 35555 h 305"/>
                <a:gd name="T8" fmla="*/ 147484 w 609"/>
                <a:gd name="T9" fmla="*/ 86193 h 305"/>
                <a:gd name="T10" fmla="*/ 147484 w 609"/>
                <a:gd name="T11" fmla="*/ 86193 h 305"/>
                <a:gd name="T12" fmla="*/ 127339 w 609"/>
                <a:gd name="T13" fmla="*/ 104150 h 305"/>
                <a:gd name="T14" fmla="*/ 127339 w 609"/>
                <a:gd name="T15" fmla="*/ 104150 h 305"/>
                <a:gd name="T16" fmla="*/ 119785 w 609"/>
                <a:gd name="T17" fmla="*/ 109178 h 305"/>
                <a:gd name="T18" fmla="*/ 111872 w 609"/>
                <a:gd name="T19" fmla="*/ 104150 h 305"/>
                <a:gd name="T20" fmla="*/ 111872 w 609"/>
                <a:gd name="T21" fmla="*/ 104150 h 305"/>
                <a:gd name="T22" fmla="*/ 66188 w 609"/>
                <a:gd name="T23" fmla="*/ 58539 h 305"/>
                <a:gd name="T24" fmla="*/ 17986 w 609"/>
                <a:gd name="T25" fmla="*/ 104150 h 305"/>
                <a:gd name="T26" fmla="*/ 17986 w 609"/>
                <a:gd name="T27" fmla="*/ 104150 h 305"/>
                <a:gd name="T28" fmla="*/ 10432 w 609"/>
                <a:gd name="T29" fmla="*/ 109178 h 305"/>
                <a:gd name="T30" fmla="*/ 0 w 609"/>
                <a:gd name="T31" fmla="*/ 99122 h 305"/>
                <a:gd name="T32" fmla="*/ 5396 w 609"/>
                <a:gd name="T33" fmla="*/ 91221 h 305"/>
                <a:gd name="T34" fmla="*/ 5396 w 609"/>
                <a:gd name="T35" fmla="*/ 91221 h 305"/>
                <a:gd name="T36" fmla="*/ 58634 w 609"/>
                <a:gd name="T37" fmla="*/ 38069 h 305"/>
                <a:gd name="T38" fmla="*/ 58634 w 609"/>
                <a:gd name="T39" fmla="*/ 38069 h 305"/>
                <a:gd name="T40" fmla="*/ 66188 w 609"/>
                <a:gd name="T41" fmla="*/ 33041 h 305"/>
                <a:gd name="T42" fmla="*/ 71224 w 609"/>
                <a:gd name="T43" fmla="*/ 38069 h 305"/>
                <a:gd name="T44" fmla="*/ 71224 w 609"/>
                <a:gd name="T45" fmla="*/ 38069 h 305"/>
                <a:gd name="T46" fmla="*/ 119785 w 609"/>
                <a:gd name="T47" fmla="*/ 83679 h 305"/>
                <a:gd name="T48" fmla="*/ 132375 w 609"/>
                <a:gd name="T49" fmla="*/ 71109 h 305"/>
                <a:gd name="T50" fmla="*/ 132375 w 609"/>
                <a:gd name="T51" fmla="*/ 71109 h 305"/>
                <a:gd name="T52" fmla="*/ 134893 w 609"/>
                <a:gd name="T53" fmla="*/ 68595 h 305"/>
                <a:gd name="T54" fmla="*/ 139929 w 609"/>
                <a:gd name="T55" fmla="*/ 63567 h 305"/>
                <a:gd name="T56" fmla="*/ 139929 w 609"/>
                <a:gd name="T57" fmla="*/ 63567 h 305"/>
                <a:gd name="T58" fmla="*/ 183095 w 609"/>
                <a:gd name="T59" fmla="*/ 20471 h 305"/>
                <a:gd name="T60" fmla="*/ 167987 w 609"/>
                <a:gd name="T61" fmla="*/ 20471 h 305"/>
                <a:gd name="T62" fmla="*/ 157915 w 609"/>
                <a:gd name="T63" fmla="*/ 10056 h 305"/>
                <a:gd name="T64" fmla="*/ 167987 w 609"/>
                <a:gd name="T65" fmla="*/ 0 h 305"/>
                <a:gd name="T66" fmla="*/ 208635 w 609"/>
                <a:gd name="T67" fmla="*/ 0 h 305"/>
                <a:gd name="T68" fmla="*/ 218707 w 609"/>
                <a:gd name="T69" fmla="*/ 10056 h 305"/>
                <a:gd name="T70" fmla="*/ 218707 w 609"/>
                <a:gd name="T71" fmla="*/ 50638 h 305"/>
                <a:gd name="T72" fmla="*/ 208635 w 609"/>
                <a:gd name="T73" fmla="*/ 61053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9" h="305">
                  <a:moveTo>
                    <a:pt x="580" y="170"/>
                  </a:moveTo>
                  <a:lnTo>
                    <a:pt x="580" y="170"/>
                  </a:lnTo>
                  <a:cubicBezTo>
                    <a:pt x="559" y="170"/>
                    <a:pt x="552" y="156"/>
                    <a:pt x="552" y="141"/>
                  </a:cubicBezTo>
                  <a:cubicBezTo>
                    <a:pt x="552" y="99"/>
                    <a:pt x="552" y="99"/>
                    <a:pt x="552" y="99"/>
                  </a:cubicBezTo>
                  <a:cubicBezTo>
                    <a:pt x="410" y="240"/>
                    <a:pt x="410" y="240"/>
                    <a:pt x="410" y="240"/>
                  </a:cubicBezTo>
                  <a:cubicBezTo>
                    <a:pt x="354" y="290"/>
                    <a:pt x="354" y="290"/>
                    <a:pt x="354" y="290"/>
                  </a:cubicBezTo>
                  <a:cubicBezTo>
                    <a:pt x="347" y="297"/>
                    <a:pt x="340" y="304"/>
                    <a:pt x="333" y="304"/>
                  </a:cubicBezTo>
                  <a:cubicBezTo>
                    <a:pt x="326" y="304"/>
                    <a:pt x="318" y="297"/>
                    <a:pt x="311" y="290"/>
                  </a:cubicBezTo>
                  <a:cubicBezTo>
                    <a:pt x="184" y="163"/>
                    <a:pt x="184" y="163"/>
                    <a:pt x="184" y="163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43" y="297"/>
                    <a:pt x="36" y="304"/>
                    <a:pt x="29" y="304"/>
                  </a:cubicBezTo>
                  <a:cubicBezTo>
                    <a:pt x="15" y="304"/>
                    <a:pt x="0" y="290"/>
                    <a:pt x="0" y="276"/>
                  </a:cubicBezTo>
                  <a:cubicBezTo>
                    <a:pt x="0" y="269"/>
                    <a:pt x="8" y="261"/>
                    <a:pt x="15" y="254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70" y="99"/>
                    <a:pt x="177" y="92"/>
                    <a:pt x="184" y="92"/>
                  </a:cubicBezTo>
                  <a:cubicBezTo>
                    <a:pt x="191" y="92"/>
                    <a:pt x="198" y="99"/>
                    <a:pt x="198" y="106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509" y="57"/>
                    <a:pt x="509" y="57"/>
                    <a:pt x="509" y="57"/>
                  </a:cubicBezTo>
                  <a:cubicBezTo>
                    <a:pt x="467" y="57"/>
                    <a:pt x="467" y="57"/>
                    <a:pt x="467" y="57"/>
                  </a:cubicBezTo>
                  <a:cubicBezTo>
                    <a:pt x="446" y="57"/>
                    <a:pt x="439" y="43"/>
                    <a:pt x="439" y="28"/>
                  </a:cubicBezTo>
                  <a:cubicBezTo>
                    <a:pt x="439" y="14"/>
                    <a:pt x="446" y="0"/>
                    <a:pt x="467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94" y="0"/>
                    <a:pt x="608" y="14"/>
                    <a:pt x="608" y="28"/>
                  </a:cubicBezTo>
                  <a:cubicBezTo>
                    <a:pt x="608" y="141"/>
                    <a:pt x="608" y="141"/>
                    <a:pt x="608" y="141"/>
                  </a:cubicBezTo>
                  <a:cubicBezTo>
                    <a:pt x="608" y="156"/>
                    <a:pt x="594" y="170"/>
                    <a:pt x="580" y="170"/>
                  </a:cubicBezTo>
                </a:path>
              </a:pathLst>
            </a:custGeom>
            <a:solidFill>
              <a:srgbClr val="005C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B1F8A25-346D-4874-A379-1C22D4E6BCDF}"/>
                </a:ext>
              </a:extLst>
            </p:cNvPr>
            <p:cNvGrpSpPr/>
            <p:nvPr/>
          </p:nvGrpSpPr>
          <p:grpSpPr>
            <a:xfrm>
              <a:off x="4923744" y="5457183"/>
              <a:ext cx="494164" cy="499536"/>
              <a:chOff x="4427538" y="1254125"/>
              <a:chExt cx="292100" cy="295275"/>
            </a:xfrm>
            <a:solidFill>
              <a:srgbClr val="005C84"/>
            </a:solidFill>
          </p:grpSpPr>
          <p:sp>
            <p:nvSpPr>
              <p:cNvPr id="24" name="Freeform 211">
                <a:extLst>
                  <a:ext uri="{FF2B5EF4-FFF2-40B4-BE49-F238E27FC236}">
                    <a16:creationId xmlns:a16="http://schemas.microsoft.com/office/drawing/2014/main" id="{0688B4DC-6522-4D1D-9408-F0B8D58AF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2">
                <a:extLst>
                  <a:ext uri="{FF2B5EF4-FFF2-40B4-BE49-F238E27FC236}">
                    <a16:creationId xmlns:a16="http://schemas.microsoft.com/office/drawing/2014/main" id="{1B133FE7-0A59-49A4-9C2F-EB9A541FD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3">
                <a:extLst>
                  <a:ext uri="{FF2B5EF4-FFF2-40B4-BE49-F238E27FC236}">
                    <a16:creationId xmlns:a16="http://schemas.microsoft.com/office/drawing/2014/main" id="{49072E40-4D75-40AD-9572-FC2F110CF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4">
                <a:extLst>
                  <a:ext uri="{FF2B5EF4-FFF2-40B4-BE49-F238E27FC236}">
                    <a16:creationId xmlns:a16="http://schemas.microsoft.com/office/drawing/2014/main" id="{533ED1EF-9F50-4DB1-9FBC-C95ACE9CB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5">
                <a:extLst>
                  <a:ext uri="{FF2B5EF4-FFF2-40B4-BE49-F238E27FC236}">
                    <a16:creationId xmlns:a16="http://schemas.microsoft.com/office/drawing/2014/main" id="{FEF2007E-7929-4298-9010-7C2AA0936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6">
                <a:extLst>
                  <a:ext uri="{FF2B5EF4-FFF2-40B4-BE49-F238E27FC236}">
                    <a16:creationId xmlns:a16="http://schemas.microsoft.com/office/drawing/2014/main" id="{4292D43C-1241-4B21-98D7-E77E1F5E42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217">
                <a:extLst>
                  <a:ext uri="{FF2B5EF4-FFF2-40B4-BE49-F238E27FC236}">
                    <a16:creationId xmlns:a16="http://schemas.microsoft.com/office/drawing/2014/main" id="{638BCEB4-56C1-42F5-8438-523D2AF9D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20" name="Freeform 72">
              <a:extLst>
                <a:ext uri="{FF2B5EF4-FFF2-40B4-BE49-F238E27FC236}">
                  <a16:creationId xmlns:a16="http://schemas.microsoft.com/office/drawing/2014/main" id="{A1197EFD-9444-428A-9DE7-A18B6DD96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071" y="5565347"/>
              <a:ext cx="451304" cy="368950"/>
            </a:xfrm>
            <a:custGeom>
              <a:avLst/>
              <a:gdLst>
                <a:gd name="T0" fmla="*/ 217118 w 602"/>
                <a:gd name="T1" fmla="*/ 167383 h 495"/>
                <a:gd name="T2" fmla="*/ 217118 w 602"/>
                <a:gd name="T3" fmla="*/ 167383 h 495"/>
                <a:gd name="T4" fmla="*/ 206641 w 602"/>
                <a:gd name="T5" fmla="*/ 177441 h 495"/>
                <a:gd name="T6" fmla="*/ 206641 w 602"/>
                <a:gd name="T7" fmla="*/ 177441 h 495"/>
                <a:gd name="T8" fmla="*/ 10115 w 602"/>
                <a:gd name="T9" fmla="*/ 177441 h 495"/>
                <a:gd name="T10" fmla="*/ 10115 w 602"/>
                <a:gd name="T11" fmla="*/ 177441 h 495"/>
                <a:gd name="T12" fmla="*/ 10115 w 602"/>
                <a:gd name="T13" fmla="*/ 177441 h 495"/>
                <a:gd name="T14" fmla="*/ 0 w 602"/>
                <a:gd name="T15" fmla="*/ 167383 h 495"/>
                <a:gd name="T16" fmla="*/ 2529 w 602"/>
                <a:gd name="T17" fmla="*/ 162355 h 495"/>
                <a:gd name="T18" fmla="*/ 2529 w 602"/>
                <a:gd name="T19" fmla="*/ 162355 h 495"/>
                <a:gd name="T20" fmla="*/ 99708 w 602"/>
                <a:gd name="T21" fmla="*/ 2514 h 495"/>
                <a:gd name="T22" fmla="*/ 99708 w 602"/>
                <a:gd name="T23" fmla="*/ 2514 h 495"/>
                <a:gd name="T24" fmla="*/ 109823 w 602"/>
                <a:gd name="T25" fmla="*/ 0 h 495"/>
                <a:gd name="T26" fmla="*/ 117410 w 602"/>
                <a:gd name="T27" fmla="*/ 5029 h 495"/>
                <a:gd name="T28" fmla="*/ 117410 w 602"/>
                <a:gd name="T29" fmla="*/ 5029 h 495"/>
                <a:gd name="T30" fmla="*/ 217118 w 602"/>
                <a:gd name="T31" fmla="*/ 162355 h 495"/>
                <a:gd name="T32" fmla="*/ 217118 w 602"/>
                <a:gd name="T33" fmla="*/ 162355 h 495"/>
                <a:gd name="T34" fmla="*/ 217118 w 602"/>
                <a:gd name="T35" fmla="*/ 167383 h 495"/>
                <a:gd name="T36" fmla="*/ 122467 w 602"/>
                <a:gd name="T37" fmla="*/ 55675 h 495"/>
                <a:gd name="T38" fmla="*/ 122467 w 602"/>
                <a:gd name="T39" fmla="*/ 55675 h 495"/>
                <a:gd name="T40" fmla="*/ 109823 w 602"/>
                <a:gd name="T41" fmla="*/ 43103 h 495"/>
                <a:gd name="T42" fmla="*/ 94289 w 602"/>
                <a:gd name="T43" fmla="*/ 55675 h 495"/>
                <a:gd name="T44" fmla="*/ 94289 w 602"/>
                <a:gd name="T45" fmla="*/ 106321 h 495"/>
                <a:gd name="T46" fmla="*/ 109823 w 602"/>
                <a:gd name="T47" fmla="*/ 121766 h 495"/>
                <a:gd name="T48" fmla="*/ 122467 w 602"/>
                <a:gd name="T49" fmla="*/ 106321 h 495"/>
                <a:gd name="T50" fmla="*/ 122467 w 602"/>
                <a:gd name="T51" fmla="*/ 55675 h 495"/>
                <a:gd name="T52" fmla="*/ 109823 w 602"/>
                <a:gd name="T53" fmla="*/ 131823 h 495"/>
                <a:gd name="T54" fmla="*/ 109823 w 602"/>
                <a:gd name="T55" fmla="*/ 131823 h 495"/>
                <a:gd name="T56" fmla="*/ 94289 w 602"/>
                <a:gd name="T57" fmla="*/ 144754 h 495"/>
                <a:gd name="T58" fmla="*/ 109823 w 602"/>
                <a:gd name="T59" fmla="*/ 157326 h 495"/>
                <a:gd name="T60" fmla="*/ 122467 w 602"/>
                <a:gd name="T61" fmla="*/ 144754 h 495"/>
                <a:gd name="T62" fmla="*/ 109823 w 602"/>
                <a:gd name="T63" fmla="*/ 131823 h 4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2" h="495">
                  <a:moveTo>
                    <a:pt x="601" y="466"/>
                  </a:moveTo>
                  <a:lnTo>
                    <a:pt x="601" y="466"/>
                  </a:lnTo>
                  <a:cubicBezTo>
                    <a:pt x="601" y="487"/>
                    <a:pt x="594" y="494"/>
                    <a:pt x="572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14" y="494"/>
                    <a:pt x="0" y="487"/>
                    <a:pt x="0" y="466"/>
                  </a:cubicBezTo>
                  <a:cubicBezTo>
                    <a:pt x="0" y="466"/>
                    <a:pt x="0" y="459"/>
                    <a:pt x="7" y="452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83" y="0"/>
                    <a:pt x="290" y="0"/>
                    <a:pt x="304" y="0"/>
                  </a:cubicBezTo>
                  <a:cubicBezTo>
                    <a:pt x="311" y="0"/>
                    <a:pt x="318" y="0"/>
                    <a:pt x="325" y="14"/>
                  </a:cubicBezTo>
                  <a:cubicBezTo>
                    <a:pt x="601" y="452"/>
                    <a:pt x="601" y="452"/>
                    <a:pt x="601" y="452"/>
                  </a:cubicBezTo>
                  <a:cubicBezTo>
                    <a:pt x="601" y="459"/>
                    <a:pt x="601" y="466"/>
                    <a:pt x="601" y="466"/>
                  </a:cubicBezTo>
                  <a:close/>
                  <a:moveTo>
                    <a:pt x="339" y="155"/>
                  </a:moveTo>
                  <a:lnTo>
                    <a:pt x="339" y="155"/>
                  </a:lnTo>
                  <a:cubicBezTo>
                    <a:pt x="339" y="134"/>
                    <a:pt x="325" y="120"/>
                    <a:pt x="304" y="120"/>
                  </a:cubicBezTo>
                  <a:cubicBezTo>
                    <a:pt x="283" y="120"/>
                    <a:pt x="261" y="134"/>
                    <a:pt x="261" y="155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1" y="318"/>
                    <a:pt x="283" y="339"/>
                    <a:pt x="304" y="339"/>
                  </a:cubicBezTo>
                  <a:cubicBezTo>
                    <a:pt x="325" y="339"/>
                    <a:pt x="339" y="318"/>
                    <a:pt x="339" y="296"/>
                  </a:cubicBezTo>
                  <a:lnTo>
                    <a:pt x="339" y="155"/>
                  </a:lnTo>
                  <a:close/>
                  <a:moveTo>
                    <a:pt x="304" y="367"/>
                  </a:moveTo>
                  <a:lnTo>
                    <a:pt x="304" y="367"/>
                  </a:lnTo>
                  <a:cubicBezTo>
                    <a:pt x="283" y="367"/>
                    <a:pt x="261" y="381"/>
                    <a:pt x="261" y="403"/>
                  </a:cubicBezTo>
                  <a:cubicBezTo>
                    <a:pt x="261" y="424"/>
                    <a:pt x="283" y="438"/>
                    <a:pt x="304" y="438"/>
                  </a:cubicBezTo>
                  <a:cubicBezTo>
                    <a:pt x="325" y="438"/>
                    <a:pt x="339" y="424"/>
                    <a:pt x="339" y="403"/>
                  </a:cubicBezTo>
                  <a:cubicBezTo>
                    <a:pt x="339" y="381"/>
                    <a:pt x="325" y="367"/>
                    <a:pt x="304" y="367"/>
                  </a:cubicBezTo>
                  <a:close/>
                </a:path>
              </a:pathLst>
            </a:custGeom>
            <a:noFill/>
            <a:ln w="31750">
              <a:solidFill>
                <a:srgbClr val="005C84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rgbClr val="005C84"/>
                  </a:solidFill>
                </a:ln>
                <a:solidFill>
                  <a:srgbClr val="005C84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1627DC-CCD0-4193-8BAE-3E9D7397F426}"/>
                </a:ext>
              </a:extLst>
            </p:cNvPr>
            <p:cNvSpPr/>
            <p:nvPr/>
          </p:nvSpPr>
          <p:spPr>
            <a:xfrm>
              <a:off x="4050965" y="5831748"/>
              <a:ext cx="620684" cy="404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200" i="1">
                  <a:solidFill>
                    <a:srgbClr val="005C84"/>
                  </a:solidFill>
                </a:rPr>
                <a:t>Safety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B32494-21CC-4A32-98C6-FDFEA3A35DB1}"/>
                </a:ext>
              </a:extLst>
            </p:cNvPr>
            <p:cNvSpPr/>
            <p:nvPr/>
          </p:nvSpPr>
          <p:spPr>
            <a:xfrm>
              <a:off x="4725552" y="5831748"/>
              <a:ext cx="891591" cy="404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200" i="1" dirty="0">
                  <a:solidFill>
                    <a:srgbClr val="005C84"/>
                  </a:solidFill>
                </a:rPr>
                <a:t>Innovation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1A4561-020B-4A23-9BEF-FA57F4D5E248}"/>
                </a:ext>
              </a:extLst>
            </p:cNvPr>
            <p:cNvSpPr/>
            <p:nvPr/>
          </p:nvSpPr>
          <p:spPr>
            <a:xfrm>
              <a:off x="5544022" y="5831748"/>
              <a:ext cx="950902" cy="404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200" i="1">
                  <a:solidFill>
                    <a:srgbClr val="005C84"/>
                  </a:solidFill>
                </a:rPr>
                <a:t>Experience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15E2AA-D7F5-450F-97C9-7EADE97095F0}"/>
              </a:ext>
            </a:extLst>
          </p:cNvPr>
          <p:cNvGrpSpPr/>
          <p:nvPr/>
        </p:nvGrpSpPr>
        <p:grpSpPr>
          <a:xfrm>
            <a:off x="8250826" y="5271968"/>
            <a:ext cx="4478870" cy="1254657"/>
            <a:chOff x="8155495" y="4952016"/>
            <a:chExt cx="3504182" cy="1120300"/>
          </a:xfrm>
        </p:grpSpPr>
        <p:pic>
          <p:nvPicPr>
            <p:cNvPr id="32" name="Picture 3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57683FBE-ABC1-4FF4-8F2E-8CB9C383F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256" y="5056653"/>
              <a:ext cx="643013" cy="932688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2B08E0-220F-4EDF-8380-3138DA9FE5E0}"/>
                </a:ext>
              </a:extLst>
            </p:cNvPr>
            <p:cNvGrpSpPr/>
            <p:nvPr/>
          </p:nvGrpSpPr>
          <p:grpSpPr>
            <a:xfrm>
              <a:off x="8155495" y="4952016"/>
              <a:ext cx="3504182" cy="1120300"/>
              <a:chOff x="8595196" y="4752728"/>
              <a:chExt cx="3504182" cy="112030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2B67BA-49FB-4FC4-8653-7DBEAF702465}"/>
                  </a:ext>
                </a:extLst>
              </p:cNvPr>
              <p:cNvSpPr txBox="1"/>
              <p:nvPr/>
            </p:nvSpPr>
            <p:spPr>
              <a:xfrm>
                <a:off x="10104286" y="4857365"/>
                <a:ext cx="199509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lvl="0"/>
                <a:r>
                  <a:rPr lang="x-none" sz="1200">
                    <a:solidFill>
                      <a:srgbClr val="005C84"/>
                    </a:solidFill>
                  </a:rPr>
                  <a:t>#2 Nuclear Power</a:t>
                </a:r>
                <a:endParaRPr lang="en-US" sz="1200">
                  <a:solidFill>
                    <a:srgbClr val="005C84"/>
                  </a:solidFill>
                </a:endParaRPr>
              </a:p>
              <a:p>
                <a:pPr lvl="0"/>
                <a:r>
                  <a:rPr lang="en-US" sz="1200">
                    <a:solidFill>
                      <a:srgbClr val="005C84"/>
                    </a:solidFill>
                  </a:rPr>
                  <a:t>#9 Co-Generation </a:t>
                </a:r>
              </a:p>
              <a:p>
                <a:pPr lvl="0"/>
                <a:r>
                  <a:rPr lang="x-none" sz="1200">
                    <a:solidFill>
                      <a:srgbClr val="005C84"/>
                    </a:solidFill>
                  </a:rPr>
                  <a:t>#15 Power </a:t>
                </a:r>
                <a:endParaRPr lang="en-US" sz="1200">
                  <a:solidFill>
                    <a:srgbClr val="005C84"/>
                  </a:solidFill>
                </a:endParaRPr>
              </a:p>
              <a:p>
                <a:pPr lvl="0"/>
                <a:r>
                  <a:rPr lang="en-US" sz="1200">
                    <a:solidFill>
                      <a:srgbClr val="005C84"/>
                    </a:solidFill>
                  </a:rPr>
                  <a:t>#26 Power Delivery</a:t>
                </a:r>
              </a:p>
              <a:p>
                <a:pPr lvl="0"/>
                <a:r>
                  <a:rPr lang="en-US" sz="1200">
                    <a:solidFill>
                      <a:srgbClr val="005C84"/>
                    </a:solidFill>
                  </a:rPr>
                  <a:t>#74 Top 500 Design Firms</a:t>
                </a:r>
              </a:p>
            </p:txBody>
          </p:sp>
          <p:pic>
            <p:nvPicPr>
              <p:cNvPr id="35" name="Picture 34" descr="A yellow sign with black text&#10;&#10;Description automatically generated with low confidence">
                <a:extLst>
                  <a:ext uri="{FF2B5EF4-FFF2-40B4-BE49-F238E27FC236}">
                    <a16:creationId xmlns:a16="http://schemas.microsoft.com/office/drawing/2014/main" id="{42FA271E-FEB9-4FDB-952D-A92EB1D99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5196" y="4752728"/>
                <a:ext cx="559291" cy="1037646"/>
              </a:xfrm>
              <a:prstGeom prst="rect">
                <a:avLst/>
              </a:prstGeom>
            </p:spPr>
          </p:pic>
        </p:grp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1C1F838-137B-4390-B565-B5A074119532}"/>
              </a:ext>
            </a:extLst>
          </p:cNvPr>
          <p:cNvSpPr/>
          <p:nvPr/>
        </p:nvSpPr>
        <p:spPr>
          <a:xfrm>
            <a:off x="288110" y="5398494"/>
            <a:ext cx="1433639" cy="728567"/>
          </a:xfrm>
          <a:prstGeom prst="roundRect">
            <a:avLst/>
          </a:prstGeom>
          <a:solidFill>
            <a:srgbClr val="F1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E6ED17-9EFD-4018-AC6B-D67A02E581AD}"/>
              </a:ext>
            </a:extLst>
          </p:cNvPr>
          <p:cNvSpPr/>
          <p:nvPr/>
        </p:nvSpPr>
        <p:spPr>
          <a:xfrm>
            <a:off x="277154" y="5601919"/>
            <a:ext cx="1428850" cy="4194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i="1">
                <a:solidFill>
                  <a:srgbClr val="005C84"/>
                </a:solidFill>
              </a:rPr>
              <a:t>Year History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C78E38-6B44-44D6-AAEA-EC3B9B8C0CF6}"/>
              </a:ext>
            </a:extLst>
          </p:cNvPr>
          <p:cNvSpPr/>
          <p:nvPr/>
        </p:nvSpPr>
        <p:spPr>
          <a:xfrm>
            <a:off x="188078" y="5184890"/>
            <a:ext cx="1599806" cy="69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300" b="1">
                <a:solidFill>
                  <a:srgbClr val="005C84"/>
                </a:solidFill>
              </a:rPr>
              <a:t>39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BC6095D-6BFC-4CBF-93B6-CAE8B715629C}"/>
              </a:ext>
            </a:extLst>
          </p:cNvPr>
          <p:cNvSpPr/>
          <p:nvPr/>
        </p:nvSpPr>
        <p:spPr>
          <a:xfrm>
            <a:off x="9087705" y="3456595"/>
            <a:ext cx="118872" cy="118872"/>
          </a:xfrm>
          <a:prstGeom prst="ellipse">
            <a:avLst/>
          </a:prstGeom>
          <a:solidFill>
            <a:srgbClr val="00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97CF6B-3738-4932-97E8-EE79D420D950}"/>
              </a:ext>
            </a:extLst>
          </p:cNvPr>
          <p:cNvSpPr/>
          <p:nvPr/>
        </p:nvSpPr>
        <p:spPr>
          <a:xfrm>
            <a:off x="9087705" y="3809160"/>
            <a:ext cx="118872" cy="118872"/>
          </a:xfrm>
          <a:prstGeom prst="ellipse">
            <a:avLst/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3EF1F9-397F-4779-803D-5981F14A3A77}"/>
              </a:ext>
            </a:extLst>
          </p:cNvPr>
          <p:cNvSpPr txBox="1"/>
          <p:nvPr/>
        </p:nvSpPr>
        <p:spPr>
          <a:xfrm>
            <a:off x="9224762" y="3331365"/>
            <a:ext cx="110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ENERCON Office Locations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AACE18-9D91-4E41-97F7-E733E4B49949}"/>
              </a:ext>
            </a:extLst>
          </p:cNvPr>
          <p:cNvSpPr txBox="1"/>
          <p:nvPr/>
        </p:nvSpPr>
        <p:spPr>
          <a:xfrm>
            <a:off x="9224762" y="3683930"/>
            <a:ext cx="138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ENERCON Employee Locations</a:t>
            </a:r>
          </a:p>
        </p:txBody>
      </p:sp>
    </p:spTree>
    <p:extLst>
      <p:ext uri="{BB962C8B-B14F-4D97-AF65-F5344CB8AC3E}">
        <p14:creationId xmlns:p14="http://schemas.microsoft.com/office/powerpoint/2010/main" val="127455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5F45F-5010-4D2D-A624-FCA2FBCD19D4}"/>
              </a:ext>
            </a:extLst>
          </p:cNvPr>
          <p:cNvSpPr/>
          <p:nvPr/>
        </p:nvSpPr>
        <p:spPr>
          <a:xfrm>
            <a:off x="0" y="2"/>
            <a:ext cx="12192000" cy="990601"/>
          </a:xfrm>
          <a:prstGeom prst="rect">
            <a:avLst/>
          </a:prstGeom>
          <a:solidFill>
            <a:srgbClr val="AFB4B6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pic>
        <p:nvPicPr>
          <p:cNvPr id="3" name="Picture 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A62D7510-ED74-4033-8431-C6D2344E0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169861"/>
            <a:ext cx="3104590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62AC-F0D1-474D-8DC3-026317B85BDF}"/>
              </a:ext>
            </a:extLst>
          </p:cNvPr>
          <p:cNvSpPr txBox="1">
            <a:spLocks/>
          </p:cNvSpPr>
          <p:nvPr/>
        </p:nvSpPr>
        <p:spPr>
          <a:xfrm>
            <a:off x="578322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2CB2BCCD-6F8D-4915-948B-7976CAB1C01B}" type="datetime1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4/28/2022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90464-653E-420E-9A32-06170104DA58}"/>
              </a:ext>
            </a:extLst>
          </p:cNvPr>
          <p:cNvSpPr txBox="1">
            <a:spLocks/>
          </p:cNvSpPr>
          <p:nvPr/>
        </p:nvSpPr>
        <p:spPr>
          <a:xfrm>
            <a:off x="8343900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5E2FACFB-753E-44AD-BC10-84B7ABA00E63}" type="slidenum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3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8CDAE-4247-4D07-BE40-F6103F5B590D}"/>
              </a:ext>
            </a:extLst>
          </p:cNvPr>
          <p:cNvSpPr/>
          <p:nvPr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937CD9-12F9-48CB-8900-C0698212FEED}"/>
              </a:ext>
            </a:extLst>
          </p:cNvPr>
          <p:cNvCxnSpPr>
            <a:cxnSpLocks/>
          </p:cNvCxnSpPr>
          <p:nvPr/>
        </p:nvCxnSpPr>
        <p:spPr>
          <a:xfrm>
            <a:off x="1" y="6670678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D6482E-1147-4B05-AE05-2E7E172C1D77}"/>
              </a:ext>
            </a:extLst>
          </p:cNvPr>
          <p:cNvCxnSpPr>
            <a:cxnSpLocks/>
          </p:cNvCxnSpPr>
          <p:nvPr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644CEC1-09C9-4966-B3C0-7C87FD258F54}"/>
              </a:ext>
            </a:extLst>
          </p:cNvPr>
          <p:cNvSpPr/>
          <p:nvPr/>
        </p:nvSpPr>
        <p:spPr>
          <a:xfrm>
            <a:off x="-12833" y="0"/>
            <a:ext cx="12192000" cy="18256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 dirty="0">
              <a:solidFill>
                <a:srgbClr val="B3A59F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B4A73-C3C3-463D-B400-AA5358FE7690}"/>
              </a:ext>
            </a:extLst>
          </p:cNvPr>
          <p:cNvSpPr txBox="1">
            <a:spLocks/>
          </p:cNvSpPr>
          <p:nvPr/>
        </p:nvSpPr>
        <p:spPr>
          <a:xfrm>
            <a:off x="1073713" y="316043"/>
            <a:ext cx="6291743" cy="1193538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925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A897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450"/>
              </a:lnSpc>
            </a:pPr>
            <a:endParaRPr lang="en-US" sz="6000" spc="67" dirty="0">
              <a:solidFill>
                <a:srgbClr val="005C84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D44B23-44FD-4BCA-BA0B-4412BCE1DEFD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89796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8">
              <a:spcBef>
                <a:spcPts val="1001"/>
              </a:spcBef>
              <a:defRPr/>
            </a:pPr>
            <a:r>
              <a:rPr lang="en-US" dirty="0">
                <a:latin typeface="Archivo" panose="020B0503020202020B04" pitchFamily="34" charset="0"/>
              </a:rPr>
              <a:t>ENERCON</a:t>
            </a:r>
          </a:p>
        </p:txBody>
      </p:sp>
      <p:pic>
        <p:nvPicPr>
          <p:cNvPr id="13" name="Picture 1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FDB6308C-8B68-4FF2-99AB-462F08E45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541335"/>
            <a:ext cx="3104590" cy="640080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6229FFB-5C17-47D0-AF1F-55FB88CE8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1885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002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5F45F-5010-4D2D-A624-FCA2FBCD19D4}"/>
              </a:ext>
            </a:extLst>
          </p:cNvPr>
          <p:cNvSpPr/>
          <p:nvPr/>
        </p:nvSpPr>
        <p:spPr>
          <a:xfrm>
            <a:off x="0" y="2"/>
            <a:ext cx="12192000" cy="990601"/>
          </a:xfrm>
          <a:prstGeom prst="rect">
            <a:avLst/>
          </a:prstGeom>
          <a:solidFill>
            <a:srgbClr val="AFB4B6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pic>
        <p:nvPicPr>
          <p:cNvPr id="3" name="Picture 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A62D7510-ED74-4033-8431-C6D2344E0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169861"/>
            <a:ext cx="3104590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62AC-F0D1-474D-8DC3-026317B85BDF}"/>
              </a:ext>
            </a:extLst>
          </p:cNvPr>
          <p:cNvSpPr txBox="1">
            <a:spLocks/>
          </p:cNvSpPr>
          <p:nvPr/>
        </p:nvSpPr>
        <p:spPr>
          <a:xfrm>
            <a:off x="578322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2CB2BCCD-6F8D-4915-948B-7976CAB1C01B}" type="datetime1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4/28/2022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90464-653E-420E-9A32-06170104DA58}"/>
              </a:ext>
            </a:extLst>
          </p:cNvPr>
          <p:cNvSpPr txBox="1">
            <a:spLocks/>
          </p:cNvSpPr>
          <p:nvPr/>
        </p:nvSpPr>
        <p:spPr>
          <a:xfrm>
            <a:off x="8343900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5E2FACFB-753E-44AD-BC10-84B7ABA00E63}" type="slidenum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4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8CDAE-4247-4D07-BE40-F6103F5B590D}"/>
              </a:ext>
            </a:extLst>
          </p:cNvPr>
          <p:cNvSpPr/>
          <p:nvPr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937CD9-12F9-48CB-8900-C0698212FEED}"/>
              </a:ext>
            </a:extLst>
          </p:cNvPr>
          <p:cNvCxnSpPr>
            <a:cxnSpLocks/>
          </p:cNvCxnSpPr>
          <p:nvPr/>
        </p:nvCxnSpPr>
        <p:spPr>
          <a:xfrm>
            <a:off x="1" y="6670678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D6482E-1147-4B05-AE05-2E7E172C1D77}"/>
              </a:ext>
            </a:extLst>
          </p:cNvPr>
          <p:cNvCxnSpPr>
            <a:cxnSpLocks/>
          </p:cNvCxnSpPr>
          <p:nvPr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464E06A-A1CC-40EB-BC6A-AA2A6F551445}"/>
              </a:ext>
            </a:extLst>
          </p:cNvPr>
          <p:cNvSpPr/>
          <p:nvPr/>
        </p:nvSpPr>
        <p:spPr>
          <a:xfrm>
            <a:off x="-12833" y="2"/>
            <a:ext cx="12191998" cy="6857998"/>
          </a:xfrm>
          <a:prstGeom prst="rect">
            <a:avLst/>
          </a:prstGeom>
          <a:solidFill>
            <a:srgbClr val="005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44CEC1-09C9-4966-B3C0-7C87FD258F54}"/>
              </a:ext>
            </a:extLst>
          </p:cNvPr>
          <p:cNvSpPr/>
          <p:nvPr/>
        </p:nvSpPr>
        <p:spPr>
          <a:xfrm>
            <a:off x="-12833" y="0"/>
            <a:ext cx="12192000" cy="18256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 dirty="0">
              <a:solidFill>
                <a:srgbClr val="B3A59F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B4A73-C3C3-463D-B400-AA5358FE7690}"/>
              </a:ext>
            </a:extLst>
          </p:cNvPr>
          <p:cNvSpPr txBox="1">
            <a:spLocks/>
          </p:cNvSpPr>
          <p:nvPr/>
        </p:nvSpPr>
        <p:spPr>
          <a:xfrm>
            <a:off x="190500" y="465404"/>
            <a:ext cx="6291743" cy="1193538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475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A897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450"/>
              </a:lnSpc>
            </a:pPr>
            <a:r>
              <a:rPr lang="en-US" sz="6000" spc="67" dirty="0">
                <a:solidFill>
                  <a:srgbClr val="005C84"/>
                </a:solidFill>
                <a:latin typeface="Arial Black" panose="020B0A04020102020204" pitchFamily="34" charset="0"/>
              </a:rPr>
              <a:t>Nuclear Service Group (NSG)</a:t>
            </a:r>
          </a:p>
        </p:txBody>
      </p:sp>
      <p:pic>
        <p:nvPicPr>
          <p:cNvPr id="13" name="Picture 1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FDB6308C-8B68-4FF2-99AB-462F08E45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541335"/>
            <a:ext cx="3104590" cy="6400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54C694-557E-4E71-94E6-586363830A03}"/>
              </a:ext>
            </a:extLst>
          </p:cNvPr>
          <p:cNvCxnSpPr>
            <a:cxnSpLocks/>
          </p:cNvCxnSpPr>
          <p:nvPr/>
        </p:nvCxnSpPr>
        <p:spPr>
          <a:xfrm>
            <a:off x="-12833" y="2493964"/>
            <a:ext cx="12210930" cy="0"/>
          </a:xfrm>
          <a:prstGeom prst="line">
            <a:avLst/>
          </a:prstGeom>
          <a:noFill/>
          <a:ln w="19050" cap="flat" cmpd="sng" algn="ctr">
            <a:solidFill>
              <a:srgbClr val="A89796"/>
            </a:solidFill>
            <a:prstDash val="solid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749EB5-5F21-4DD4-9289-62CAEB83B817}"/>
              </a:ext>
            </a:extLst>
          </p:cNvPr>
          <p:cNvSpPr txBox="1"/>
          <p:nvPr/>
        </p:nvSpPr>
        <p:spPr>
          <a:xfrm>
            <a:off x="494950" y="2567779"/>
            <a:ext cx="78047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89796"/>
                </a:solidFill>
                <a:latin typeface="Archivo" panose="020B0503020202020B04" pitchFamily="34" charset="0"/>
              </a:rPr>
              <a:t>NextEra Energy (NEE)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89796"/>
                </a:solidFill>
                <a:latin typeface="Archivo" panose="020B0503020202020B04" pitchFamily="34" charset="0"/>
              </a:rPr>
              <a:t>Entergy (ENT)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89796"/>
                </a:solidFill>
                <a:latin typeface="Archivo" panose="020B0503020202020B04" pitchFamily="34" charset="0"/>
              </a:rPr>
              <a:t>Southern Company (SE)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89796"/>
                </a:solidFill>
                <a:latin typeface="Archivo" panose="020B0503020202020B04" pitchFamily="34" charset="0"/>
              </a:rPr>
              <a:t>Tennessee Valley Authority/Dominion (TVA)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89796"/>
                </a:solidFill>
                <a:latin typeface="Archivo" panose="020B0503020202020B04" pitchFamily="34" charset="0"/>
              </a:rPr>
              <a:t>Talisman (TAL)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89796"/>
                </a:solidFill>
                <a:latin typeface="Archivo" panose="020B0503020202020B04" pitchFamily="34" charset="0"/>
              </a:rPr>
              <a:t>Enercon Federal Services (EFS)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89796"/>
                </a:solidFill>
                <a:latin typeface="Archivo" panose="020B0503020202020B04" pitchFamily="34" charset="0"/>
              </a:rPr>
              <a:t>Chiefs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641475E-AB85-45F3-8AEA-D1D96C1CC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22" t="26159" r="6854" b="13495"/>
          <a:stretch/>
        </p:blipFill>
        <p:spPr>
          <a:xfrm>
            <a:off x="8471484" y="3792749"/>
            <a:ext cx="2701255" cy="1132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5B550E-7D20-46F9-9B82-D74A0817A5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33" t="26222" r="2767" b="16315"/>
          <a:stretch/>
        </p:blipFill>
        <p:spPr>
          <a:xfrm>
            <a:off x="7821035" y="2620930"/>
            <a:ext cx="4018327" cy="9634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C44A3F-A930-4A57-A703-30BFAC5E3B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24" t="10141" r="876" b="2186"/>
          <a:stretch/>
        </p:blipFill>
        <p:spPr>
          <a:xfrm>
            <a:off x="8886498" y="5024497"/>
            <a:ext cx="1887402" cy="1684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588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5F45F-5010-4D2D-A624-FCA2FBCD19D4}"/>
              </a:ext>
            </a:extLst>
          </p:cNvPr>
          <p:cNvSpPr/>
          <p:nvPr/>
        </p:nvSpPr>
        <p:spPr>
          <a:xfrm>
            <a:off x="0" y="2"/>
            <a:ext cx="12192000" cy="990601"/>
          </a:xfrm>
          <a:prstGeom prst="rect">
            <a:avLst/>
          </a:prstGeom>
          <a:solidFill>
            <a:srgbClr val="AFB4B6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pic>
        <p:nvPicPr>
          <p:cNvPr id="3" name="Picture 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A62D7510-ED74-4033-8431-C6D2344E0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169861"/>
            <a:ext cx="3104590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62AC-F0D1-474D-8DC3-026317B85BDF}"/>
              </a:ext>
            </a:extLst>
          </p:cNvPr>
          <p:cNvSpPr txBox="1">
            <a:spLocks/>
          </p:cNvSpPr>
          <p:nvPr/>
        </p:nvSpPr>
        <p:spPr>
          <a:xfrm>
            <a:off x="578322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2CB2BCCD-6F8D-4915-948B-7976CAB1C01B}" type="datetime1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4/28/2022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90464-653E-420E-9A32-06170104DA58}"/>
              </a:ext>
            </a:extLst>
          </p:cNvPr>
          <p:cNvSpPr txBox="1">
            <a:spLocks/>
          </p:cNvSpPr>
          <p:nvPr/>
        </p:nvSpPr>
        <p:spPr>
          <a:xfrm>
            <a:off x="8343900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5E2FACFB-753E-44AD-BC10-84B7ABA00E63}" type="slidenum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5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8CDAE-4247-4D07-BE40-F6103F5B590D}"/>
              </a:ext>
            </a:extLst>
          </p:cNvPr>
          <p:cNvSpPr/>
          <p:nvPr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937CD9-12F9-48CB-8900-C0698212FEED}"/>
              </a:ext>
            </a:extLst>
          </p:cNvPr>
          <p:cNvCxnSpPr>
            <a:cxnSpLocks/>
          </p:cNvCxnSpPr>
          <p:nvPr/>
        </p:nvCxnSpPr>
        <p:spPr>
          <a:xfrm>
            <a:off x="1" y="6670678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D6482E-1147-4B05-AE05-2E7E172C1D77}"/>
              </a:ext>
            </a:extLst>
          </p:cNvPr>
          <p:cNvCxnSpPr>
            <a:cxnSpLocks/>
          </p:cNvCxnSpPr>
          <p:nvPr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464E06A-A1CC-40EB-BC6A-AA2A6F551445}"/>
              </a:ext>
            </a:extLst>
          </p:cNvPr>
          <p:cNvSpPr/>
          <p:nvPr/>
        </p:nvSpPr>
        <p:spPr>
          <a:xfrm>
            <a:off x="-12833" y="-21845"/>
            <a:ext cx="12204833" cy="6857998"/>
          </a:xfrm>
          <a:prstGeom prst="rect">
            <a:avLst/>
          </a:prstGeom>
          <a:solidFill>
            <a:srgbClr val="005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44CEC1-09C9-4966-B3C0-7C87FD258F54}"/>
              </a:ext>
            </a:extLst>
          </p:cNvPr>
          <p:cNvSpPr/>
          <p:nvPr/>
        </p:nvSpPr>
        <p:spPr>
          <a:xfrm>
            <a:off x="-12833" y="0"/>
            <a:ext cx="12192000" cy="18256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 dirty="0">
              <a:solidFill>
                <a:srgbClr val="B3A59F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B4A73-C3C3-463D-B400-AA5358FE7690}"/>
              </a:ext>
            </a:extLst>
          </p:cNvPr>
          <p:cNvSpPr txBox="1">
            <a:spLocks/>
          </p:cNvSpPr>
          <p:nvPr/>
        </p:nvSpPr>
        <p:spPr>
          <a:xfrm>
            <a:off x="-8467" y="469822"/>
            <a:ext cx="6291743" cy="1193538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475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A897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450"/>
              </a:lnSpc>
            </a:pPr>
            <a:r>
              <a:rPr lang="en-US" sz="6000" spc="67" dirty="0">
                <a:solidFill>
                  <a:srgbClr val="005C84"/>
                </a:solidFill>
                <a:latin typeface="Arial Black" panose="020B0A04020102020204" pitchFamily="34" charset="0"/>
              </a:rPr>
              <a:t>Nuclear Service Group (NSG)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D44B23-44FD-4BCA-BA0B-4412BCE1DEFD}"/>
              </a:ext>
            </a:extLst>
          </p:cNvPr>
          <p:cNvSpPr txBox="1">
            <a:spLocks/>
          </p:cNvSpPr>
          <p:nvPr/>
        </p:nvSpPr>
        <p:spPr>
          <a:xfrm>
            <a:off x="779711" y="2040224"/>
            <a:ext cx="4599963" cy="2102456"/>
          </a:xfrm>
          <a:prstGeom prst="rect">
            <a:avLst/>
          </a:prstGeom>
        </p:spPr>
        <p:txBody>
          <a:bodyPr vert="horz" lIns="91440" tIns="45721" rIns="91440" bIns="45721" rtlCol="0">
            <a:normAutofit fontScale="92500" lnSpcReduction="2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89796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88">
              <a:spcBef>
                <a:spcPts val="1001"/>
              </a:spcBef>
              <a:defRPr/>
            </a:pPr>
            <a:r>
              <a:rPr lang="en-US" sz="2600" dirty="0">
                <a:latin typeface="Archivo" panose="020B0503020202020B04" pitchFamily="34" charset="0"/>
              </a:rPr>
              <a:t>Design &amp; Consulting Services</a:t>
            </a:r>
          </a:p>
          <a:p>
            <a:pPr marL="800089" lvl="1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Design changes</a:t>
            </a:r>
          </a:p>
          <a:p>
            <a:pPr marL="800089" lvl="1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Technical &amp; commercial studies</a:t>
            </a:r>
          </a:p>
          <a:p>
            <a:pPr marL="800089" lvl="1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General project coordination</a:t>
            </a:r>
          </a:p>
          <a:p>
            <a:pPr marL="800089" lvl="1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License Renewal</a:t>
            </a:r>
          </a:p>
          <a:p>
            <a:pPr marL="800089" lvl="1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Calculations, drawings, specs</a:t>
            </a:r>
          </a:p>
          <a:p>
            <a:pPr lvl="1" algn="l" defTabSz="914388">
              <a:spcBef>
                <a:spcPts val="1001"/>
              </a:spcBef>
              <a:defRPr/>
            </a:pPr>
            <a:endParaRPr lang="en-US" dirty="0">
              <a:latin typeface="Archivo" panose="020B0503020202020B04" pitchFamily="34" charset="0"/>
            </a:endParaRPr>
          </a:p>
        </p:txBody>
      </p:sp>
      <p:pic>
        <p:nvPicPr>
          <p:cNvPr id="13" name="Picture 1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FDB6308C-8B68-4FF2-99AB-462F08E45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541335"/>
            <a:ext cx="3104590" cy="64008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5738C9D-5E2F-4935-B523-F223C2D624F3}"/>
              </a:ext>
            </a:extLst>
          </p:cNvPr>
          <p:cNvSpPr txBox="1">
            <a:spLocks/>
          </p:cNvSpPr>
          <p:nvPr/>
        </p:nvSpPr>
        <p:spPr>
          <a:xfrm>
            <a:off x="6667404" y="1962070"/>
            <a:ext cx="4661266" cy="2257922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89796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88">
              <a:spcBef>
                <a:spcPts val="1001"/>
              </a:spcBef>
              <a:defRPr/>
            </a:pPr>
            <a:r>
              <a:rPr lang="en-US" dirty="0">
                <a:latin typeface="Archivo" panose="020B0503020202020B04" pitchFamily="34" charset="0"/>
              </a:rPr>
              <a:t>Regulatory &amp; </a:t>
            </a:r>
            <a:r>
              <a:rPr lang="en-US" sz="2200" dirty="0">
                <a:latin typeface="Archivo" panose="020B0503020202020B04" pitchFamily="34" charset="0"/>
              </a:rPr>
              <a:t>Industry</a:t>
            </a:r>
            <a:r>
              <a:rPr lang="en-US" dirty="0">
                <a:latin typeface="Archivo" panose="020B0503020202020B04" pitchFamily="34" charset="0"/>
              </a:rPr>
              <a:t> Issue</a:t>
            </a:r>
          </a:p>
          <a:p>
            <a:pPr marL="342900" indent="-342900" algn="r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chivo" panose="020B0503020202020B04" pitchFamily="34" charset="0"/>
              </a:rPr>
              <a:t>Security</a:t>
            </a:r>
          </a:p>
          <a:p>
            <a:pPr marL="342900" indent="-342900" algn="r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chivo" panose="020B0503020202020B04" pitchFamily="34" charset="0"/>
              </a:rPr>
              <a:t>Emergency Preparedness</a:t>
            </a:r>
          </a:p>
          <a:p>
            <a:pPr marL="342900" indent="-342900" algn="r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chivo" panose="020B0503020202020B04" pitchFamily="34" charset="0"/>
              </a:rPr>
              <a:t>Grid Stability</a:t>
            </a:r>
          </a:p>
          <a:p>
            <a:pPr marL="342900" indent="-342900" algn="r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chivo" panose="020B0503020202020B04" pitchFamily="34" charset="0"/>
              </a:rPr>
              <a:t>Severe Weather</a:t>
            </a:r>
          </a:p>
          <a:p>
            <a:pPr algn="r" defTabSz="914388">
              <a:spcBef>
                <a:spcPts val="1001"/>
              </a:spcBef>
              <a:defRPr/>
            </a:pPr>
            <a:endParaRPr lang="en-US" dirty="0">
              <a:latin typeface="Archivo" panose="020B0503020202020B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60C54FC-7554-4854-AC88-3964EB5AF4F6}"/>
              </a:ext>
            </a:extLst>
          </p:cNvPr>
          <p:cNvSpPr txBox="1">
            <a:spLocks/>
          </p:cNvSpPr>
          <p:nvPr/>
        </p:nvSpPr>
        <p:spPr>
          <a:xfrm>
            <a:off x="1261433" y="4708337"/>
            <a:ext cx="4821734" cy="2102456"/>
          </a:xfrm>
          <a:prstGeom prst="rect">
            <a:avLst/>
          </a:prstGeom>
        </p:spPr>
        <p:txBody>
          <a:bodyPr vert="horz" lIns="91440" tIns="45721" rIns="91440" bIns="45721" numCol="2" rtlCol="0">
            <a:normAutofit fontScale="85000" lnSpcReduction="2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89796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Archivo" panose="020B0503020202020B04" pitchFamily="34" charset="0"/>
              </a:rPr>
              <a:t>Pumps &amp; Motors</a:t>
            </a:r>
          </a:p>
          <a:p>
            <a:pPr marL="342900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Archivo" panose="020B0503020202020B04" pitchFamily="34" charset="0"/>
              </a:rPr>
              <a:t>Control Systems</a:t>
            </a:r>
          </a:p>
          <a:p>
            <a:pPr marL="342900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Archivo" panose="020B0503020202020B04" pitchFamily="34" charset="0"/>
              </a:rPr>
              <a:t>Valves</a:t>
            </a:r>
          </a:p>
          <a:p>
            <a:pPr marL="342900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Archivo" panose="020B0503020202020B04" pitchFamily="34" charset="0"/>
              </a:rPr>
              <a:t>Cooling Towers</a:t>
            </a:r>
          </a:p>
          <a:p>
            <a:pPr marL="342900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  <a:latin typeface="Archivo" panose="020B0503020202020B04" pitchFamily="34" charset="0"/>
            </a:endParaRPr>
          </a:p>
          <a:p>
            <a:pPr algn="l" defTabSz="914388">
              <a:spcBef>
                <a:spcPts val="1001"/>
              </a:spcBef>
              <a:defRPr/>
            </a:pPr>
            <a:endParaRPr lang="en-US" sz="2200" dirty="0">
              <a:solidFill>
                <a:schemeClr val="bg1"/>
              </a:solidFill>
              <a:latin typeface="Archivo" panose="020B0503020202020B04" pitchFamily="34" charset="0"/>
            </a:endParaRPr>
          </a:p>
          <a:p>
            <a:pPr marL="342900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Archivo" panose="020B0503020202020B04" pitchFamily="34" charset="0"/>
              </a:rPr>
              <a:t>Piping</a:t>
            </a:r>
          </a:p>
          <a:p>
            <a:pPr marL="342900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Archivo" panose="020B0503020202020B04" pitchFamily="34" charset="0"/>
              </a:rPr>
              <a:t>Cables</a:t>
            </a:r>
          </a:p>
          <a:p>
            <a:pPr marL="342900" indent="-342900" algn="l" defTabSz="914388"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Archivo" panose="020B0503020202020B04" pitchFamily="34" charset="0"/>
              </a:rPr>
              <a:t>Building Structures</a:t>
            </a:r>
          </a:p>
          <a:p>
            <a:pPr algn="l" defTabSz="914388">
              <a:spcBef>
                <a:spcPts val="1001"/>
              </a:spcBef>
              <a:defRPr/>
            </a:pPr>
            <a:endParaRPr lang="en-US" sz="2200" dirty="0">
              <a:solidFill>
                <a:schemeClr val="tx1"/>
              </a:solidFill>
              <a:latin typeface="Archivo" panose="020B0503020202020B04" pitchFamily="34" charset="0"/>
            </a:endParaRPr>
          </a:p>
          <a:p>
            <a:pPr algn="l" defTabSz="914388">
              <a:spcBef>
                <a:spcPts val="1001"/>
              </a:spcBef>
              <a:defRPr/>
            </a:pPr>
            <a:endParaRPr lang="en-US" dirty="0">
              <a:latin typeface="Archivo" panose="020B0503020202020B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E36731-4DAB-40ED-8654-3E1E98768045}"/>
              </a:ext>
            </a:extLst>
          </p:cNvPr>
          <p:cNvSpPr txBox="1"/>
          <p:nvPr/>
        </p:nvSpPr>
        <p:spPr>
          <a:xfrm>
            <a:off x="622346" y="4137160"/>
            <a:ext cx="5398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79194"/>
                </a:solidFill>
                <a:latin typeface="Archivo" panose="020B0503020202020B04" pitchFamily="34" charset="0"/>
              </a:rPr>
              <a:t>Upgrading &amp; Degrading Equipment</a:t>
            </a:r>
          </a:p>
          <a:p>
            <a:endParaRPr lang="en-US" dirty="0"/>
          </a:p>
        </p:txBody>
      </p:sp>
      <p:pic>
        <p:nvPicPr>
          <p:cNvPr id="18" name="Picture 4" descr="Image result for hatch  nuclear facility">
            <a:extLst>
              <a:ext uri="{FF2B5EF4-FFF2-40B4-BE49-F238E27FC236}">
                <a16:creationId xmlns:a16="http://schemas.microsoft.com/office/drawing/2014/main" id="{50991458-69ED-4075-BE90-A51C8E9D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27" y="3991219"/>
            <a:ext cx="4467793" cy="26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5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5F45F-5010-4D2D-A624-FCA2FBCD19D4}"/>
              </a:ext>
            </a:extLst>
          </p:cNvPr>
          <p:cNvSpPr/>
          <p:nvPr/>
        </p:nvSpPr>
        <p:spPr>
          <a:xfrm>
            <a:off x="0" y="2"/>
            <a:ext cx="12192000" cy="990601"/>
          </a:xfrm>
          <a:prstGeom prst="rect">
            <a:avLst/>
          </a:prstGeom>
          <a:solidFill>
            <a:srgbClr val="AFB4B6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pic>
        <p:nvPicPr>
          <p:cNvPr id="3" name="Picture 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A62D7510-ED74-4033-8431-C6D2344E0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169861"/>
            <a:ext cx="3104590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62AC-F0D1-474D-8DC3-026317B85BDF}"/>
              </a:ext>
            </a:extLst>
          </p:cNvPr>
          <p:cNvSpPr txBox="1">
            <a:spLocks/>
          </p:cNvSpPr>
          <p:nvPr/>
        </p:nvSpPr>
        <p:spPr>
          <a:xfrm>
            <a:off x="578322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2CB2BCCD-6F8D-4915-948B-7976CAB1C01B}" type="datetime1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4/28/2022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90464-653E-420E-9A32-06170104DA58}"/>
              </a:ext>
            </a:extLst>
          </p:cNvPr>
          <p:cNvSpPr txBox="1">
            <a:spLocks/>
          </p:cNvSpPr>
          <p:nvPr/>
        </p:nvSpPr>
        <p:spPr>
          <a:xfrm>
            <a:off x="8343900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5E2FACFB-753E-44AD-BC10-84B7ABA00E63}" type="slidenum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6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8CDAE-4247-4D07-BE40-F6103F5B590D}"/>
              </a:ext>
            </a:extLst>
          </p:cNvPr>
          <p:cNvSpPr/>
          <p:nvPr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937CD9-12F9-48CB-8900-C0698212FEED}"/>
              </a:ext>
            </a:extLst>
          </p:cNvPr>
          <p:cNvCxnSpPr>
            <a:cxnSpLocks/>
          </p:cNvCxnSpPr>
          <p:nvPr/>
        </p:nvCxnSpPr>
        <p:spPr>
          <a:xfrm>
            <a:off x="1" y="6670678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D6482E-1147-4B05-AE05-2E7E172C1D77}"/>
              </a:ext>
            </a:extLst>
          </p:cNvPr>
          <p:cNvCxnSpPr>
            <a:cxnSpLocks/>
          </p:cNvCxnSpPr>
          <p:nvPr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464E06A-A1CC-40EB-BC6A-AA2A6F551445}"/>
              </a:ext>
            </a:extLst>
          </p:cNvPr>
          <p:cNvSpPr/>
          <p:nvPr/>
        </p:nvSpPr>
        <p:spPr>
          <a:xfrm>
            <a:off x="1733" y="1733"/>
            <a:ext cx="12191998" cy="6857998"/>
          </a:xfrm>
          <a:prstGeom prst="rect">
            <a:avLst/>
          </a:prstGeom>
          <a:solidFill>
            <a:srgbClr val="005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44CEC1-09C9-4966-B3C0-7C87FD258F54}"/>
              </a:ext>
            </a:extLst>
          </p:cNvPr>
          <p:cNvSpPr/>
          <p:nvPr/>
        </p:nvSpPr>
        <p:spPr>
          <a:xfrm>
            <a:off x="-12833" y="0"/>
            <a:ext cx="12192000" cy="18256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 dirty="0">
              <a:solidFill>
                <a:srgbClr val="B3A59F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B4A73-C3C3-463D-B400-AA5358FE7690}"/>
              </a:ext>
            </a:extLst>
          </p:cNvPr>
          <p:cNvSpPr txBox="1">
            <a:spLocks/>
          </p:cNvSpPr>
          <p:nvPr/>
        </p:nvSpPr>
        <p:spPr>
          <a:xfrm>
            <a:off x="-8467" y="469822"/>
            <a:ext cx="6291743" cy="1193538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A897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450"/>
              </a:lnSpc>
            </a:pPr>
            <a:r>
              <a:rPr lang="en-US" sz="2900" spc="67" dirty="0">
                <a:solidFill>
                  <a:srgbClr val="005C84"/>
                </a:solidFill>
                <a:latin typeface="Arial Black" panose="020B0A04020102020204" pitchFamily="34" charset="0"/>
              </a:rPr>
              <a:t>Energy Group (EG)</a:t>
            </a:r>
          </a:p>
        </p:txBody>
      </p:sp>
      <p:pic>
        <p:nvPicPr>
          <p:cNvPr id="13" name="Picture 1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FDB6308C-8B68-4FF2-99AB-462F08E45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541335"/>
            <a:ext cx="3104590" cy="64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D6E389-05DD-4BA5-B254-A81EB4F1D1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73" r="225" b="4455"/>
          <a:stretch/>
        </p:blipFill>
        <p:spPr>
          <a:xfrm>
            <a:off x="100419" y="2178773"/>
            <a:ext cx="11965496" cy="44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0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5F45F-5010-4D2D-A624-FCA2FBCD19D4}"/>
              </a:ext>
            </a:extLst>
          </p:cNvPr>
          <p:cNvSpPr/>
          <p:nvPr/>
        </p:nvSpPr>
        <p:spPr>
          <a:xfrm>
            <a:off x="0" y="2"/>
            <a:ext cx="12192000" cy="990601"/>
          </a:xfrm>
          <a:prstGeom prst="rect">
            <a:avLst/>
          </a:prstGeom>
          <a:solidFill>
            <a:srgbClr val="AFB4B6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pic>
        <p:nvPicPr>
          <p:cNvPr id="3" name="Picture 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A62D7510-ED74-4033-8431-C6D2344E0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169861"/>
            <a:ext cx="3104590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62AC-F0D1-474D-8DC3-026317B85BDF}"/>
              </a:ext>
            </a:extLst>
          </p:cNvPr>
          <p:cNvSpPr txBox="1">
            <a:spLocks/>
          </p:cNvSpPr>
          <p:nvPr/>
        </p:nvSpPr>
        <p:spPr>
          <a:xfrm>
            <a:off x="578322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2CB2BCCD-6F8D-4915-948B-7976CAB1C01B}" type="datetime1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4/28/2022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90464-653E-420E-9A32-06170104DA58}"/>
              </a:ext>
            </a:extLst>
          </p:cNvPr>
          <p:cNvSpPr txBox="1">
            <a:spLocks/>
          </p:cNvSpPr>
          <p:nvPr/>
        </p:nvSpPr>
        <p:spPr>
          <a:xfrm>
            <a:off x="8343900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5E2FACFB-753E-44AD-BC10-84B7ABA00E63}" type="slidenum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7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8CDAE-4247-4D07-BE40-F6103F5B590D}"/>
              </a:ext>
            </a:extLst>
          </p:cNvPr>
          <p:cNvSpPr/>
          <p:nvPr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937CD9-12F9-48CB-8900-C0698212FEED}"/>
              </a:ext>
            </a:extLst>
          </p:cNvPr>
          <p:cNvCxnSpPr>
            <a:cxnSpLocks/>
          </p:cNvCxnSpPr>
          <p:nvPr/>
        </p:nvCxnSpPr>
        <p:spPr>
          <a:xfrm>
            <a:off x="1" y="6670678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D6482E-1147-4B05-AE05-2E7E172C1D77}"/>
              </a:ext>
            </a:extLst>
          </p:cNvPr>
          <p:cNvCxnSpPr>
            <a:cxnSpLocks/>
          </p:cNvCxnSpPr>
          <p:nvPr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464E06A-A1CC-40EB-BC6A-AA2A6F551445}"/>
              </a:ext>
            </a:extLst>
          </p:cNvPr>
          <p:cNvSpPr/>
          <p:nvPr/>
        </p:nvSpPr>
        <p:spPr>
          <a:xfrm>
            <a:off x="-12833" y="2"/>
            <a:ext cx="12191998" cy="6857998"/>
          </a:xfrm>
          <a:prstGeom prst="rect">
            <a:avLst/>
          </a:prstGeom>
          <a:solidFill>
            <a:srgbClr val="005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44CEC1-09C9-4966-B3C0-7C87FD258F54}"/>
              </a:ext>
            </a:extLst>
          </p:cNvPr>
          <p:cNvSpPr/>
          <p:nvPr/>
        </p:nvSpPr>
        <p:spPr>
          <a:xfrm>
            <a:off x="-12833" y="0"/>
            <a:ext cx="12192000" cy="18256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 dirty="0">
              <a:solidFill>
                <a:srgbClr val="B3A59F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B4A73-C3C3-463D-B400-AA5358FE7690}"/>
              </a:ext>
            </a:extLst>
          </p:cNvPr>
          <p:cNvSpPr txBox="1">
            <a:spLocks/>
          </p:cNvSpPr>
          <p:nvPr/>
        </p:nvSpPr>
        <p:spPr>
          <a:xfrm>
            <a:off x="190500" y="465404"/>
            <a:ext cx="7829375" cy="1193538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475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A897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450"/>
              </a:lnSpc>
            </a:pPr>
            <a:r>
              <a:rPr lang="en-US" sz="6000" spc="67" dirty="0">
                <a:solidFill>
                  <a:srgbClr val="005C84"/>
                </a:solidFill>
                <a:latin typeface="Arial Black" panose="020B0A04020102020204" pitchFamily="34" charset="0"/>
              </a:rPr>
              <a:t>Environmental Service Group (ESG)</a:t>
            </a:r>
          </a:p>
        </p:txBody>
      </p:sp>
      <p:pic>
        <p:nvPicPr>
          <p:cNvPr id="13" name="Picture 1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FDB6308C-8B68-4FF2-99AB-462F08E45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541335"/>
            <a:ext cx="3104590" cy="6400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54C694-557E-4E71-94E6-586363830A03}"/>
              </a:ext>
            </a:extLst>
          </p:cNvPr>
          <p:cNvCxnSpPr>
            <a:cxnSpLocks/>
          </p:cNvCxnSpPr>
          <p:nvPr/>
        </p:nvCxnSpPr>
        <p:spPr>
          <a:xfrm>
            <a:off x="-12833" y="2493964"/>
            <a:ext cx="12210930" cy="0"/>
          </a:xfrm>
          <a:prstGeom prst="line">
            <a:avLst/>
          </a:prstGeom>
          <a:noFill/>
          <a:ln w="19050" cap="flat" cmpd="sng" algn="ctr">
            <a:solidFill>
              <a:srgbClr val="A89796"/>
            </a:solidFill>
            <a:prstDash val="solid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749EB5-5F21-4DD4-9289-62CAEB83B817}"/>
              </a:ext>
            </a:extLst>
          </p:cNvPr>
          <p:cNvSpPr txBox="1"/>
          <p:nvPr/>
        </p:nvSpPr>
        <p:spPr>
          <a:xfrm>
            <a:off x="12835" y="2493964"/>
            <a:ext cx="1189114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89796"/>
                </a:solidFill>
                <a:latin typeface="Archivo" panose="020B0503020202020B04" pitchFamily="34" charset="0"/>
              </a:rPr>
              <a:t>Pipeline Integrity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89796"/>
                </a:solidFill>
                <a:latin typeface="Archivo" panose="020B0503020202020B04" pitchFamily="34" charset="0"/>
              </a:rPr>
              <a:t>Permitting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ivo" panose="020B0503020202020B04" pitchFamily="34" charset="0"/>
              </a:rPr>
              <a:t>Pipeline, transmission, and Wind/Solar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89796"/>
                </a:solidFill>
                <a:latin typeface="Archivo" panose="020B0503020202020B04" pitchFamily="34" charset="0"/>
              </a:rPr>
              <a:t>Threatened and Endangered species: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ivo" panose="020B0503020202020B04" pitchFamily="34" charset="0"/>
              </a:rPr>
              <a:t>Licensed biologist identify trap and relocate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89796"/>
                </a:solidFill>
                <a:latin typeface="Archivo" panose="020B0503020202020B04" pitchFamily="34" charset="0"/>
              </a:rPr>
              <a:t>Cultural/historic resources: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ivo" panose="020B0503020202020B04" pitchFamily="34" charset="0"/>
              </a:rPr>
              <a:t>Archeological Digs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ivo" panose="020B0503020202020B04" pitchFamily="34" charset="0"/>
              </a:rPr>
              <a:t>Historic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ivo" panose="020B0503020202020B04" pitchFamily="34" charset="0"/>
              </a:rPr>
              <a:t>Cultural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89796"/>
                </a:solidFill>
                <a:latin typeface="Archivo" panose="020B0503020202020B04" pitchFamily="34" charset="0"/>
              </a:rPr>
              <a:t>Compliance Services: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ivo" panose="020B0503020202020B04" pitchFamily="34" charset="0"/>
              </a:rPr>
              <a:t>Air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ivo" panose="020B0503020202020B04" pitchFamily="34" charset="0"/>
              </a:rPr>
              <a:t>Oil 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ivo" panose="020B0503020202020B04" pitchFamily="34" charset="0"/>
              </a:rPr>
              <a:t>Storm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chivo" panose="020B0503020202020B04" pitchFamily="34" charset="0"/>
              </a:rPr>
              <a:t>Erosion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D2B6E1-7409-413D-9810-FE638DB3A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0" t="2430" r="1774" b="2578"/>
          <a:stretch/>
        </p:blipFill>
        <p:spPr>
          <a:xfrm>
            <a:off x="7617205" y="3283597"/>
            <a:ext cx="3900880" cy="29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5F45F-5010-4D2D-A624-FCA2FBCD19D4}"/>
              </a:ext>
            </a:extLst>
          </p:cNvPr>
          <p:cNvSpPr/>
          <p:nvPr/>
        </p:nvSpPr>
        <p:spPr>
          <a:xfrm>
            <a:off x="0" y="2"/>
            <a:ext cx="12192000" cy="990601"/>
          </a:xfrm>
          <a:prstGeom prst="rect">
            <a:avLst/>
          </a:prstGeom>
          <a:solidFill>
            <a:srgbClr val="AFB4B6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pic>
        <p:nvPicPr>
          <p:cNvPr id="3" name="Picture 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A62D7510-ED74-4033-8431-C6D2344E0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169861"/>
            <a:ext cx="3104590" cy="640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62AC-F0D1-474D-8DC3-026317B85BDF}"/>
              </a:ext>
            </a:extLst>
          </p:cNvPr>
          <p:cNvSpPr txBox="1">
            <a:spLocks/>
          </p:cNvSpPr>
          <p:nvPr/>
        </p:nvSpPr>
        <p:spPr>
          <a:xfrm>
            <a:off x="578322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2CB2BCCD-6F8D-4915-948B-7976CAB1C01B}" type="datetime1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4/28/2022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590464-653E-420E-9A32-06170104DA58}"/>
              </a:ext>
            </a:extLst>
          </p:cNvPr>
          <p:cNvSpPr txBox="1">
            <a:spLocks/>
          </p:cNvSpPr>
          <p:nvPr/>
        </p:nvSpPr>
        <p:spPr>
          <a:xfrm>
            <a:off x="8343900" y="6356356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6"/>
            <a:fld id="{5E2FACFB-753E-44AD-BC10-84B7ABA00E63}" type="slidenum">
              <a:rPr lang="en-US">
                <a:solidFill>
                  <a:srgbClr val="FFFFFF">
                    <a:tint val="75000"/>
                  </a:srgbClr>
                </a:solidFill>
                <a:latin typeface="Arial"/>
              </a:rPr>
              <a:pPr defTabSz="457206"/>
              <a:t>8</a:t>
            </a:fld>
            <a:endParaRPr lang="en-US">
              <a:solidFill>
                <a:srgbClr val="FFFFFF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8CDAE-4247-4D07-BE40-F6103F5B590D}"/>
              </a:ext>
            </a:extLst>
          </p:cNvPr>
          <p:cNvSpPr/>
          <p:nvPr/>
        </p:nvSpPr>
        <p:spPr>
          <a:xfrm>
            <a:off x="-8467" y="6451862"/>
            <a:ext cx="12198096" cy="182874"/>
          </a:xfrm>
          <a:prstGeom prst="rect">
            <a:avLst/>
          </a:prstGeom>
          <a:solidFill>
            <a:srgbClr val="A897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6">
              <a:defRPr/>
            </a:pPr>
            <a:endParaRPr lang="en-US" sz="1801" kern="0">
              <a:solidFill>
                <a:srgbClr val="B3A59F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937CD9-12F9-48CB-8900-C0698212FEED}"/>
              </a:ext>
            </a:extLst>
          </p:cNvPr>
          <p:cNvCxnSpPr>
            <a:cxnSpLocks/>
          </p:cNvCxnSpPr>
          <p:nvPr/>
        </p:nvCxnSpPr>
        <p:spPr>
          <a:xfrm>
            <a:off x="1" y="6670678"/>
            <a:ext cx="12198096" cy="0"/>
          </a:xfrm>
          <a:prstGeom prst="line">
            <a:avLst/>
          </a:prstGeom>
          <a:noFill/>
          <a:ln w="38100" cap="flat" cmpd="sng" algn="ctr">
            <a:solidFill>
              <a:srgbClr val="005C8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D6482E-1147-4B05-AE05-2E7E172C1D77}"/>
              </a:ext>
            </a:extLst>
          </p:cNvPr>
          <p:cNvCxnSpPr>
            <a:cxnSpLocks/>
          </p:cNvCxnSpPr>
          <p:nvPr/>
        </p:nvCxnSpPr>
        <p:spPr>
          <a:xfrm>
            <a:off x="-8467" y="6634736"/>
            <a:ext cx="12198096" cy="0"/>
          </a:xfrm>
          <a:prstGeom prst="line">
            <a:avLst/>
          </a:prstGeom>
          <a:noFill/>
          <a:ln w="28575" cap="flat" cmpd="sng" algn="ctr">
            <a:solidFill>
              <a:srgbClr val="AFB4B6">
                <a:alpha val="35000"/>
              </a:srgbClr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464E06A-A1CC-40EB-BC6A-AA2A6F551445}"/>
              </a:ext>
            </a:extLst>
          </p:cNvPr>
          <p:cNvSpPr/>
          <p:nvPr/>
        </p:nvSpPr>
        <p:spPr>
          <a:xfrm>
            <a:off x="-12833" y="2"/>
            <a:ext cx="12191998" cy="6857998"/>
          </a:xfrm>
          <a:prstGeom prst="rect">
            <a:avLst/>
          </a:prstGeom>
          <a:solidFill>
            <a:srgbClr val="005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44CEC1-09C9-4966-B3C0-7C87FD258F54}"/>
              </a:ext>
            </a:extLst>
          </p:cNvPr>
          <p:cNvSpPr/>
          <p:nvPr/>
        </p:nvSpPr>
        <p:spPr>
          <a:xfrm>
            <a:off x="-12833" y="0"/>
            <a:ext cx="12192000" cy="18256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6">
              <a:defRPr/>
            </a:pPr>
            <a:endParaRPr lang="en-US" sz="1801" kern="0" dirty="0">
              <a:solidFill>
                <a:srgbClr val="B3A59F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B4A73-C3C3-463D-B400-AA5358FE7690}"/>
              </a:ext>
            </a:extLst>
          </p:cNvPr>
          <p:cNvSpPr txBox="1">
            <a:spLocks/>
          </p:cNvSpPr>
          <p:nvPr/>
        </p:nvSpPr>
        <p:spPr>
          <a:xfrm>
            <a:off x="190500" y="465404"/>
            <a:ext cx="7829375" cy="1193538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475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A897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450"/>
              </a:lnSpc>
            </a:pPr>
            <a:r>
              <a:rPr lang="en-US" sz="6000" spc="67" dirty="0">
                <a:solidFill>
                  <a:srgbClr val="005C84"/>
                </a:solidFill>
                <a:latin typeface="Arial Black" panose="020B0A04020102020204" pitchFamily="34" charset="0"/>
              </a:rPr>
              <a:t>Environmental Service Group (ESG)</a:t>
            </a:r>
          </a:p>
        </p:txBody>
      </p:sp>
      <p:pic>
        <p:nvPicPr>
          <p:cNvPr id="13" name="Picture 12" descr="A picture containing object, clock, people&#10;&#10;Description automatically generated">
            <a:extLst>
              <a:ext uri="{FF2B5EF4-FFF2-40B4-BE49-F238E27FC236}">
                <a16:creationId xmlns:a16="http://schemas.microsoft.com/office/drawing/2014/main" id="{FDB6308C-8B68-4FF2-99AB-462F08E45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10" y="541335"/>
            <a:ext cx="3104590" cy="6400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54C694-557E-4E71-94E6-586363830A03}"/>
              </a:ext>
            </a:extLst>
          </p:cNvPr>
          <p:cNvCxnSpPr>
            <a:cxnSpLocks/>
          </p:cNvCxnSpPr>
          <p:nvPr/>
        </p:nvCxnSpPr>
        <p:spPr>
          <a:xfrm>
            <a:off x="-12833" y="2493964"/>
            <a:ext cx="12210930" cy="0"/>
          </a:xfrm>
          <a:prstGeom prst="line">
            <a:avLst/>
          </a:prstGeom>
          <a:noFill/>
          <a:ln w="19050" cap="flat" cmpd="sng" algn="ctr">
            <a:solidFill>
              <a:srgbClr val="A89796"/>
            </a:solidFill>
            <a:prstDash val="solid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749EB5-5F21-4DD4-9289-62CAEB83B817}"/>
              </a:ext>
            </a:extLst>
          </p:cNvPr>
          <p:cNvSpPr txBox="1"/>
          <p:nvPr/>
        </p:nvSpPr>
        <p:spPr>
          <a:xfrm>
            <a:off x="12836" y="2493964"/>
            <a:ext cx="56564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89796"/>
                </a:solidFill>
                <a:latin typeface="Archivo" panose="020B0503020202020B04" pitchFamily="34" charset="0"/>
              </a:rPr>
              <a:t>Industrial Hygiene and Safety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Asbestos and Lead paint surveys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Indoor Air quality and Mold</a:t>
            </a:r>
            <a:endParaRPr lang="en-US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89796"/>
                </a:solidFill>
                <a:latin typeface="Archivo" panose="020B0503020202020B04" pitchFamily="34" charset="0"/>
              </a:rPr>
              <a:t>Due Diligence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Recognized environmental conditions that may affect property value in advance of purchase or sale.</a:t>
            </a:r>
            <a:endParaRPr lang="en-US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89796"/>
                </a:solidFill>
                <a:latin typeface="Archivo" panose="020B0503020202020B04" pitchFamily="34" charset="0"/>
              </a:rPr>
              <a:t>Geoscience/Site Investigation: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Plume Modeling- measured change in aquifer chloride level</a:t>
            </a:r>
            <a:endParaRPr lang="en-US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89796"/>
                </a:solidFill>
                <a:latin typeface="Archivo" panose="020B0503020202020B04" pitchFamily="34" charset="0"/>
              </a:rPr>
              <a:t>Remediation: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storage tank removals</a:t>
            </a:r>
            <a:endParaRPr lang="en-US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89796"/>
                </a:solidFill>
                <a:latin typeface="Archivo" panose="020B0503020202020B04" pitchFamily="34" charset="0"/>
              </a:rPr>
              <a:t>Decommissioning Services: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chivo" panose="020B0503020202020B04" pitchFamily="34" charset="0"/>
              </a:rPr>
              <a:t>reactor decommissioning, waste packaging &amp; shipment</a:t>
            </a:r>
            <a:endParaRPr lang="en-US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A89796"/>
              </a:solidFill>
              <a:latin typeface="Archivo" panose="020B0503020202020B04" pitchFamily="34" charset="0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A5E246-EECB-4730-9B69-E816E9F847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66" t="2540" r="10362" b="10139"/>
          <a:stretch/>
        </p:blipFill>
        <p:spPr>
          <a:xfrm>
            <a:off x="5409307" y="2389634"/>
            <a:ext cx="6775903" cy="44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58918-2C83-4B7C-91B7-7562D41DF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760" y="1729621"/>
            <a:ext cx="6746240" cy="3398758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BCAA43F-7A30-4279-B405-FB5780025E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8406" y="2861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E2F5A-9844-4BB9-A267-FD44052B620A}"/>
              </a:ext>
            </a:extLst>
          </p:cNvPr>
          <p:cNvSpPr txBox="1"/>
          <p:nvPr/>
        </p:nvSpPr>
        <p:spPr>
          <a:xfrm>
            <a:off x="150629" y="36575"/>
            <a:ext cx="8912091" cy="894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560" normalizeH="0" baseline="0" noProof="0" dirty="0">
              <a:ln>
                <a:noFill/>
              </a:ln>
              <a:solidFill>
                <a:srgbClr val="005C8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15265-7DB7-4F99-985E-EBE109C35323}"/>
              </a:ext>
            </a:extLst>
          </p:cNvPr>
          <p:cNvSpPr txBox="1"/>
          <p:nvPr/>
        </p:nvSpPr>
        <p:spPr>
          <a:xfrm>
            <a:off x="0" y="1332643"/>
            <a:ext cx="5130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desire that all individuals, regardless of background, that apply or work for ENERCON feel a sense of belonging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believe that diversity is </a:t>
            </a:r>
            <a:br>
              <a:rPr lang="en-US" sz="2000" dirty="0"/>
            </a:br>
            <a:r>
              <a:rPr lang="en-US" sz="2000" dirty="0"/>
              <a:t>crucial to organizational success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strive to provide the necessary tools &amp; resources to enhance each individual’s abilities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Through education, practice, and promotion, we are constantly increasing awareness throughout the organization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A0CCD-90BA-47CD-8997-C39CECA49340}"/>
              </a:ext>
            </a:extLst>
          </p:cNvPr>
          <p:cNvSpPr txBox="1"/>
          <p:nvPr/>
        </p:nvSpPr>
        <p:spPr>
          <a:xfrm>
            <a:off x="150629" y="284976"/>
            <a:ext cx="859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sng" strike="noStrike" kern="1200" cap="none" spc="56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56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nclusivity, </a:t>
            </a:r>
            <a:r>
              <a:rPr kumimoji="0" lang="en-US" sz="1800" b="0" i="0" u="sng" strike="noStrike" kern="1200" cap="none" spc="56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56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iversity, </a:t>
            </a:r>
            <a:r>
              <a:rPr kumimoji="0" lang="en-US" sz="1800" b="0" i="0" u="sng" strike="noStrike" kern="1200" cap="none" spc="56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56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quity, &amp; </a:t>
            </a:r>
            <a:r>
              <a:rPr kumimoji="0" lang="en-US" sz="1800" b="0" i="0" u="sng" strike="noStrike" kern="1200" cap="none" spc="56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56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5C84"/>
    </a:custClr>
    <a:custClr name="Custom Color 2">
      <a:srgbClr val="AFB4B6"/>
    </a:custClr>
    <a:custClr name="Custom Color 3">
      <a:srgbClr val="E1232B"/>
    </a:custClr>
    <a:custClr name="Custom Color 4">
      <a:srgbClr val="00947A"/>
    </a:custClr>
    <a:custClr name="Custom Color 5">
      <a:srgbClr val="BDC65A"/>
    </a:custClr>
    <a:custClr name="Custom Color 6">
      <a:srgbClr val="922066"/>
    </a:custClr>
    <a:custClr name="Custom Color 7">
      <a:srgbClr val="CD5928"/>
    </a:custClr>
    <a:custClr name="Custom Color 8">
      <a:srgbClr val="43697D"/>
    </a:custClr>
    <a:custClr name="Custom Color 9">
      <a:srgbClr val="629540"/>
    </a:custClr>
    <a:custClr name="Custom Color 10">
      <a:srgbClr val="767576"/>
    </a:custClr>
    <a:custClr name="Custom Color 11">
      <a:srgbClr val="F78F22"/>
    </a:custClr>
    <a:custClr name="Custom Color 12">
      <a:srgbClr val="396CAB"/>
    </a:custClr>
  </a:custClrLst>
  <a:extLst>
    <a:ext uri="{05A4C25C-085E-4340-85A3-A5531E510DB2}">
      <thm15:themeFamily xmlns:thm15="http://schemas.microsoft.com/office/thememl/2012/main" name="Presentation1" id="{7E7E5DCA-3358-4E8C-A4B5-056F2BAD4EBC}" vid="{191217AB-DAB9-4D4C-AE80-4150C44A9C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CFEB65171294295A5B14AD713FA58" ma:contentTypeVersion="9" ma:contentTypeDescription="Create a new document." ma:contentTypeScope="" ma:versionID="30ba0225c2d18406bbf78de413b06f5c">
  <xsd:schema xmlns:xsd="http://www.w3.org/2001/XMLSchema" xmlns:xs="http://www.w3.org/2001/XMLSchema" xmlns:p="http://schemas.microsoft.com/office/2006/metadata/properties" xmlns:ns2="7dda2e3f-1ff6-4fd4-90c9-06c8ac9c3d0a" xmlns:ns3="9c148e40-d355-4852-a9dd-4a01955eb734" xmlns:ns4="8e6b0093-9be7-4e13-a9cb-c8d963eff2a5" targetNamespace="http://schemas.microsoft.com/office/2006/metadata/properties" ma:root="true" ma:fieldsID="afaca76d40f3892414594148857086f7" ns2:_="" ns3:_="" ns4:_="">
    <xsd:import namespace="7dda2e3f-1ff6-4fd4-90c9-06c8ac9c3d0a"/>
    <xsd:import namespace="9c148e40-d355-4852-a9dd-4a01955eb734"/>
    <xsd:import namespace="8e6b0093-9be7-4e13-a9cb-c8d963eff2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a2e3f-1ff6-4fd4-90c9-06c8ac9c3d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48e40-d355-4852-a9dd-4a01955eb734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b0093-9be7-4e13-a9cb-c8d963eff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BC18B9-986F-4C25-9F1D-807E595E34E1}">
  <ds:schemaRefs>
    <ds:schemaRef ds:uri="http://purl.org/dc/elements/1.1/"/>
    <ds:schemaRef ds:uri="http://schemas.microsoft.com/office/2006/metadata/properties"/>
    <ds:schemaRef ds:uri="8e6b0093-9be7-4e13-a9cb-c8d963eff2a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c148e40-d355-4852-a9dd-4a01955eb734"/>
    <ds:schemaRef ds:uri="7dda2e3f-1ff6-4fd4-90c9-06c8ac9c3d0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AFC10D-A0FB-403F-98AC-64558336BE95}">
  <ds:schemaRefs>
    <ds:schemaRef ds:uri="7dda2e3f-1ff6-4fd4-90c9-06c8ac9c3d0a"/>
    <ds:schemaRef ds:uri="8e6b0093-9be7-4e13-a9cb-c8d963eff2a5"/>
    <ds:schemaRef ds:uri="9c148e40-d355-4852-a9dd-4a01955eb7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44CE0D-6DED-4E56-95DA-594B000814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Enercon Slide Deck Template</Template>
  <TotalTime>640</TotalTime>
  <Words>488</Words>
  <Application>Microsoft Office PowerPoint</Application>
  <PresentationFormat>Widescreen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Archivo</vt:lpstr>
      <vt:lpstr>Arial</vt:lpstr>
      <vt:lpstr>Arial Black</vt:lpstr>
      <vt:lpstr>Arial Nova</vt:lpstr>
      <vt:lpstr>Calibri</vt:lpstr>
      <vt:lpstr>Calibri Light</vt:lpstr>
      <vt:lpstr>Open Sans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Mendes</dc:creator>
  <cp:lastModifiedBy>Larissa Mendes</cp:lastModifiedBy>
  <cp:revision>8</cp:revision>
  <dcterms:created xsi:type="dcterms:W3CDTF">2022-04-15T17:53:31Z</dcterms:created>
  <dcterms:modified xsi:type="dcterms:W3CDTF">2022-04-28T16:21:01Z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0x0101006F2CFEB65171294295A5B14AD713FA58</vt:lpwstr>
  </property>
</Properties>
</file>